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217"/>
  </p:notesMasterIdLst>
  <p:handoutMasterIdLst>
    <p:handoutMasterId r:id="rId218"/>
  </p:handoutMasterIdLst>
  <p:sldIdLst>
    <p:sldId id="259" r:id="rId3"/>
    <p:sldId id="1048" r:id="rId4"/>
    <p:sldId id="1289" r:id="rId5"/>
    <p:sldId id="1313" r:id="rId6"/>
    <p:sldId id="1288" r:id="rId7"/>
    <p:sldId id="1292" r:id="rId8"/>
    <p:sldId id="1293" r:id="rId9"/>
    <p:sldId id="1294" r:id="rId10"/>
    <p:sldId id="1295" r:id="rId11"/>
    <p:sldId id="1296" r:id="rId12"/>
    <p:sldId id="1297" r:id="rId13"/>
    <p:sldId id="1298" r:id="rId14"/>
    <p:sldId id="1299" r:id="rId15"/>
    <p:sldId id="1300" r:id="rId16"/>
    <p:sldId id="1301" r:id="rId17"/>
    <p:sldId id="1302" r:id="rId18"/>
    <p:sldId id="1303" r:id="rId19"/>
    <p:sldId id="1304" r:id="rId20"/>
    <p:sldId id="1305" r:id="rId21"/>
    <p:sldId id="1306" r:id="rId22"/>
    <p:sldId id="1307" r:id="rId23"/>
    <p:sldId id="1308" r:id="rId24"/>
    <p:sldId id="1309" r:id="rId25"/>
    <p:sldId id="1311" r:id="rId26"/>
    <p:sldId id="1310" r:id="rId27"/>
    <p:sldId id="1312" r:id="rId28"/>
    <p:sldId id="1228" r:id="rId29"/>
    <p:sldId id="1290" r:id="rId30"/>
    <p:sldId id="1314" r:id="rId31"/>
    <p:sldId id="1315" r:id="rId32"/>
    <p:sldId id="1316" r:id="rId33"/>
    <p:sldId id="1291" r:id="rId34"/>
    <p:sldId id="1319" r:id="rId35"/>
    <p:sldId id="1318" r:id="rId36"/>
    <p:sldId id="1320" r:id="rId37"/>
    <p:sldId id="1321" r:id="rId38"/>
    <p:sldId id="1322" r:id="rId39"/>
    <p:sldId id="1323" r:id="rId40"/>
    <p:sldId id="1324" r:id="rId41"/>
    <p:sldId id="1325" r:id="rId42"/>
    <p:sldId id="1326" r:id="rId43"/>
    <p:sldId id="1327" r:id="rId44"/>
    <p:sldId id="1328" r:id="rId45"/>
    <p:sldId id="1329" r:id="rId46"/>
    <p:sldId id="1330" r:id="rId47"/>
    <p:sldId id="1331" r:id="rId48"/>
    <p:sldId id="1332" r:id="rId49"/>
    <p:sldId id="1333" r:id="rId50"/>
    <p:sldId id="1335" r:id="rId51"/>
    <p:sldId id="1334" r:id="rId52"/>
    <p:sldId id="1336" r:id="rId53"/>
    <p:sldId id="1337" r:id="rId54"/>
    <p:sldId id="1338" r:id="rId55"/>
    <p:sldId id="1339" r:id="rId56"/>
    <p:sldId id="1340" r:id="rId57"/>
    <p:sldId id="1341" r:id="rId58"/>
    <p:sldId id="1342" r:id="rId59"/>
    <p:sldId id="1344" r:id="rId60"/>
    <p:sldId id="1345" r:id="rId61"/>
    <p:sldId id="1343" r:id="rId62"/>
    <p:sldId id="1346" r:id="rId63"/>
    <p:sldId id="1347" r:id="rId64"/>
    <p:sldId id="1348" r:id="rId65"/>
    <p:sldId id="1349" r:id="rId66"/>
    <p:sldId id="1350" r:id="rId67"/>
    <p:sldId id="1351" r:id="rId68"/>
    <p:sldId id="1352" r:id="rId69"/>
    <p:sldId id="1353" r:id="rId70"/>
    <p:sldId id="1354" r:id="rId71"/>
    <p:sldId id="1355" r:id="rId72"/>
    <p:sldId id="1356" r:id="rId73"/>
    <p:sldId id="1357" r:id="rId74"/>
    <p:sldId id="1358" r:id="rId75"/>
    <p:sldId id="1360" r:id="rId76"/>
    <p:sldId id="1362" r:id="rId77"/>
    <p:sldId id="1361" r:id="rId78"/>
    <p:sldId id="1363" r:id="rId79"/>
    <p:sldId id="1364" r:id="rId80"/>
    <p:sldId id="1365" r:id="rId81"/>
    <p:sldId id="1366" r:id="rId82"/>
    <p:sldId id="1367" r:id="rId83"/>
    <p:sldId id="1369" r:id="rId84"/>
    <p:sldId id="1368" r:id="rId85"/>
    <p:sldId id="1370" r:id="rId86"/>
    <p:sldId id="1371" r:id="rId87"/>
    <p:sldId id="1359" r:id="rId88"/>
    <p:sldId id="1372" r:id="rId89"/>
    <p:sldId id="1373" r:id="rId90"/>
    <p:sldId id="1374" r:id="rId91"/>
    <p:sldId id="1375" r:id="rId92"/>
    <p:sldId id="1376" r:id="rId93"/>
    <p:sldId id="1377" r:id="rId94"/>
    <p:sldId id="1378" r:id="rId95"/>
    <p:sldId id="1379" r:id="rId96"/>
    <p:sldId id="1380" r:id="rId97"/>
    <p:sldId id="1381" r:id="rId98"/>
    <p:sldId id="1382" r:id="rId99"/>
    <p:sldId id="1383" r:id="rId100"/>
    <p:sldId id="1384" r:id="rId101"/>
    <p:sldId id="1385" r:id="rId102"/>
    <p:sldId id="1386" r:id="rId103"/>
    <p:sldId id="1387" r:id="rId104"/>
    <p:sldId id="1391" r:id="rId105"/>
    <p:sldId id="1389" r:id="rId106"/>
    <p:sldId id="1393" r:id="rId107"/>
    <p:sldId id="1394" r:id="rId108"/>
    <p:sldId id="1395" r:id="rId109"/>
    <p:sldId id="1397" r:id="rId110"/>
    <p:sldId id="1398" r:id="rId111"/>
    <p:sldId id="1399" r:id="rId112"/>
    <p:sldId id="1400" r:id="rId113"/>
    <p:sldId id="1401" r:id="rId114"/>
    <p:sldId id="1402" r:id="rId115"/>
    <p:sldId id="1396" r:id="rId116"/>
    <p:sldId id="1403" r:id="rId117"/>
    <p:sldId id="1404" r:id="rId118"/>
    <p:sldId id="1405" r:id="rId119"/>
    <p:sldId id="1406" r:id="rId120"/>
    <p:sldId id="1407" r:id="rId121"/>
    <p:sldId id="1408" r:id="rId122"/>
    <p:sldId id="1409" r:id="rId123"/>
    <p:sldId id="1410" r:id="rId124"/>
    <p:sldId id="1411" r:id="rId125"/>
    <p:sldId id="1412" r:id="rId126"/>
    <p:sldId id="1413" r:id="rId127"/>
    <p:sldId id="1414" r:id="rId128"/>
    <p:sldId id="1415" r:id="rId129"/>
    <p:sldId id="1416" r:id="rId130"/>
    <p:sldId id="1417" r:id="rId131"/>
    <p:sldId id="1418" r:id="rId132"/>
    <p:sldId id="1419" r:id="rId133"/>
    <p:sldId id="1420" r:id="rId134"/>
    <p:sldId id="1421" r:id="rId135"/>
    <p:sldId id="1422" r:id="rId136"/>
    <p:sldId id="1423" r:id="rId137"/>
    <p:sldId id="1424" r:id="rId138"/>
    <p:sldId id="1425" r:id="rId139"/>
    <p:sldId id="1426" r:id="rId140"/>
    <p:sldId id="1427" r:id="rId141"/>
    <p:sldId id="1428" r:id="rId142"/>
    <p:sldId id="1429" r:id="rId143"/>
    <p:sldId id="1430" r:id="rId144"/>
    <p:sldId id="1431" r:id="rId145"/>
    <p:sldId id="1432" r:id="rId146"/>
    <p:sldId id="1433" r:id="rId147"/>
    <p:sldId id="1434" r:id="rId148"/>
    <p:sldId id="1435" r:id="rId149"/>
    <p:sldId id="1392" r:id="rId150"/>
    <p:sldId id="1388" r:id="rId151"/>
    <p:sldId id="1390" r:id="rId152"/>
    <p:sldId id="1439" r:id="rId153"/>
    <p:sldId id="1441" r:id="rId154"/>
    <p:sldId id="1442" r:id="rId155"/>
    <p:sldId id="1443" r:id="rId156"/>
    <p:sldId id="1444" r:id="rId157"/>
    <p:sldId id="1445" r:id="rId158"/>
    <p:sldId id="1447" r:id="rId159"/>
    <p:sldId id="1446" r:id="rId160"/>
    <p:sldId id="1448" r:id="rId161"/>
    <p:sldId id="1450" r:id="rId162"/>
    <p:sldId id="1449" r:id="rId163"/>
    <p:sldId id="1451" r:id="rId164"/>
    <p:sldId id="1452" r:id="rId165"/>
    <p:sldId id="1453" r:id="rId166"/>
    <p:sldId id="1440" r:id="rId167"/>
    <p:sldId id="1455" r:id="rId168"/>
    <p:sldId id="1456" r:id="rId169"/>
    <p:sldId id="1457" r:id="rId170"/>
    <p:sldId id="1458" r:id="rId171"/>
    <p:sldId id="1459" r:id="rId172"/>
    <p:sldId id="1461" r:id="rId173"/>
    <p:sldId id="1460" r:id="rId174"/>
    <p:sldId id="1454" r:id="rId175"/>
    <p:sldId id="1464" r:id="rId176"/>
    <p:sldId id="1465" r:id="rId177"/>
    <p:sldId id="1466" r:id="rId178"/>
    <p:sldId id="1467" r:id="rId179"/>
    <p:sldId id="1468" r:id="rId180"/>
    <p:sldId id="1471" r:id="rId181"/>
    <p:sldId id="1470" r:id="rId182"/>
    <p:sldId id="1463" r:id="rId183"/>
    <p:sldId id="1469" r:id="rId184"/>
    <p:sldId id="1473" r:id="rId185"/>
    <p:sldId id="1474" r:id="rId186"/>
    <p:sldId id="1472" r:id="rId187"/>
    <p:sldId id="1476" r:id="rId188"/>
    <p:sldId id="1475" r:id="rId189"/>
    <p:sldId id="1478" r:id="rId190"/>
    <p:sldId id="1479" r:id="rId191"/>
    <p:sldId id="1480" r:id="rId192"/>
    <p:sldId id="1481" r:id="rId193"/>
    <p:sldId id="1482" r:id="rId194"/>
    <p:sldId id="1483" r:id="rId195"/>
    <p:sldId id="1477" r:id="rId196"/>
    <p:sldId id="1485" r:id="rId197"/>
    <p:sldId id="1486" r:id="rId198"/>
    <p:sldId id="1487" r:id="rId199"/>
    <p:sldId id="1488" r:id="rId200"/>
    <p:sldId id="1489" r:id="rId201"/>
    <p:sldId id="1490" r:id="rId202"/>
    <p:sldId id="1491" r:id="rId203"/>
    <p:sldId id="1492" r:id="rId204"/>
    <p:sldId id="1494" r:id="rId205"/>
    <p:sldId id="1495" r:id="rId206"/>
    <p:sldId id="1496" r:id="rId207"/>
    <p:sldId id="1493" r:id="rId208"/>
    <p:sldId id="1497" r:id="rId209"/>
    <p:sldId id="1498" r:id="rId210"/>
    <p:sldId id="1499" r:id="rId211"/>
    <p:sldId id="1500" r:id="rId212"/>
    <p:sldId id="1502" r:id="rId213"/>
    <p:sldId id="1503" r:id="rId214"/>
    <p:sldId id="1501" r:id="rId215"/>
    <p:sldId id="1436" r:id="rId2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22252A"/>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64573" autoAdjust="0"/>
  </p:normalViewPr>
  <p:slideViewPr>
    <p:cSldViewPr snapToGrid="0" showGuides="1">
      <p:cViewPr varScale="1">
        <p:scale>
          <a:sx n="73" d="100"/>
          <a:sy n="73" d="100"/>
        </p:scale>
        <p:origin x="1555"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965"/>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25/3/2022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ource.android.com/source/add-device.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android.googlesource.com/kernel/goldfish/"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github.com/shugaoye/build/blob/master/local_manifest.x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github.com/shugaoye/x86emu.git"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android.googlesource.com/kernel/ms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2"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sourceforge.net/projects/Android-system-programming/files/android-7/ch04/"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dl.google.com/Android/adt/adt-bundle-linux-x86_64-20140702.zip"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dl.google.com/Android/adt/adt-bundle-linux-x86-20140702.zip"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CyanogenMod#Version_history" TargetMode="External"/><Relationship Id="rId3" Type="http://schemas.openxmlformats.org/officeDocument/2006/relationships/hyperlink" Target="https://github.com/LineageOS" TargetMode="External"/><Relationship Id="rId7" Type="http://schemas.openxmlformats.org/officeDocument/2006/relationships/hyperlink" Target="https://github.com/LineageOS/android_device_lge_hammerhead"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LineageOS/android_kernel_lge_hammerhead" TargetMode="External"/><Relationship Id="rId5" Type="http://schemas.openxmlformats.org/officeDocument/2006/relationships/hyperlink" Target="https://wiki.lineageos.org/devices/hammerhead/build" TargetMode="External"/><Relationship Id="rId10" Type="http://schemas.openxmlformats.org/officeDocument/2006/relationships/hyperlink" Target="https://plus.google.com/+CyanogenMod/posts/RYBfQ9rTjEH" TargetMode="External"/><Relationship Id="rId4" Type="http://schemas.openxmlformats.org/officeDocument/2006/relationships/hyperlink" Target="https://wiki.lineageos.org/devices/hammerhead" TargetMode="External"/><Relationship Id="rId9" Type="http://schemas.openxmlformats.org/officeDocument/2006/relationships/hyperlink" Target="https://en.wikipedia.org/wiki/LineageOS#Version_history" TargetMode="Externa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4"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4"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4"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sourceforge.net/projects/android-system-programming/files/android-7/ch05/ch05.zip/download"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github.com/shugaoye/asp-sample/tree/master/ch05" TargetMode="Externa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inaro.org/blog/core-dump/running-64bit-android-l-qemu/"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roups.google.com/forum/#!topic/android-emulator-dev/dltBnUW_HzU"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urce.android.com/source/index.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urce.android.com/devices/index.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iki.linaro.org/LMG/Kernel/FormFactorEnablement" TargetMode="External"/><Relationship Id="rId7" Type="http://schemas.openxmlformats.org/officeDocument/2006/relationships/hyperlink" Target="https://wiki.linaro.org/LMG/Kernel/Upstream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ndroid.git.linaro.org/gitweb/kernel/linaro-android.git" TargetMode="External"/><Relationship Id="rId5" Type="http://schemas.openxmlformats.org/officeDocument/2006/relationships/hyperlink" Target="https://android.googlesource.com/kernel/" TargetMode="External"/><Relationship Id="rId4" Type="http://schemas.openxmlformats.org/officeDocument/2006/relationships/hyperlink" Target="https://kernelnewbies.org/LinuxVersions"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1"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ubscription.packtpub.com/book/application-development/9781787125360/7"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subscription.packtpub.com/book/application-development/9781787125360/1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has to talk to system services through Binder IPC to access the system resource. Since applications and system services run in different processes, the Binder IPC provides a mechanism for this purpose.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Binder IPC proxies are the channel by which the application framework can access system services in different process spaces. It does not mean it is a layer between the application framework and system services. Binder IPC is the inter-process communication mechanism that can be used by any process that wants to talk to another process. For example, system services can use Binder IPC to talk to each other as well.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1126743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The information will usually be updated when a new Android release is available: </a:t>
            </a:r>
            <a:r>
              <a:rPr lang="en-US" u="none" strike="noStrike" dirty="0">
                <a:solidFill>
                  <a:srgbClr val="4AC5E3"/>
                </a:solidFill>
                <a:effectLst/>
                <a:hlinkClick r:id="rId3"/>
              </a:rPr>
              <a:t>http://source.android.com/source/add-device.html</a:t>
            </a:r>
            <a:r>
              <a:rPr lang="en-US" dirty="0">
                <a:effectLst/>
              </a:rPr>
              <a:t>.</a:t>
            </a:r>
          </a:p>
          <a:p>
            <a:r>
              <a:rPr lang="en-US" dirty="0">
                <a:effectLst/>
              </a:rPr>
              <a:t>In this section, we will apply the information from the previous Google document to the specific Android emulator virtual hardware that we are going to work on. In this way, we can derive all device-specific </a:t>
            </a:r>
            <a:r>
              <a:rPr lang="en-US" dirty="0" err="1">
                <a:effectLst/>
              </a:rPr>
              <a:t>Makefiles</a:t>
            </a:r>
            <a:r>
              <a:rPr lang="en-US" dirty="0">
                <a:effectLst/>
              </a:rPr>
              <a:t> according to the general guidance from the previous Google document. Throughout the process from generic to specific, we can apply the inheritance of object-oriented concepts to the </a:t>
            </a:r>
            <a:r>
              <a:rPr lang="en-US" dirty="0" err="1">
                <a:effectLst/>
              </a:rPr>
              <a:t>Makefile</a:t>
            </a:r>
            <a:r>
              <a:rPr lang="en-US" dirty="0">
                <a:effectLst/>
              </a:rPr>
              <a:t> system.</a:t>
            </a:r>
          </a:p>
          <a:p>
            <a:r>
              <a:rPr lang="en-US" dirty="0">
                <a:effectLst/>
              </a:rPr>
              <a:t>There are three layers, </a:t>
            </a:r>
            <a:r>
              <a:rPr lang="en-US" b="1" dirty="0">
                <a:effectLst/>
              </a:rPr>
              <a:t>Product</a:t>
            </a:r>
            <a:r>
              <a:rPr lang="en-US" dirty="0">
                <a:effectLst/>
              </a:rPr>
              <a:t>, </a:t>
            </a:r>
            <a:r>
              <a:rPr lang="en-US" b="1" dirty="0">
                <a:effectLst/>
              </a:rPr>
              <a:t>Board/Device</a:t>
            </a:r>
            <a:r>
              <a:rPr lang="en-US" dirty="0">
                <a:effectLst/>
              </a:rPr>
              <a:t>, and </a:t>
            </a:r>
            <a:r>
              <a:rPr lang="en-US" b="1" dirty="0">
                <a:effectLst/>
              </a:rPr>
              <a:t>Architecture</a:t>
            </a:r>
            <a:r>
              <a:rPr lang="en-US" dirty="0">
                <a:effectLst/>
              </a:rPr>
              <a:t>, in the device build system. These layers can be considered as different dimensions to measure the characteristic of a product. Each layer relates to the one above it in a one-to-many relationship, which is similar to the inheritance or composition relationship in the object-oriented terms. For example, one kind of hardware architecture can have more than one board and each board can have more than one product. We will see how this method works when we create a new device in this lesson later.</a:t>
            </a:r>
          </a:p>
          <a:p>
            <a:pPr algn="l" fontAlgn="base"/>
            <a:endParaRPr dirty="0">
              <a:uFillTx/>
            </a:endParaRPr>
          </a:p>
        </p:txBody>
      </p:sp>
    </p:spTree>
    <p:extLst>
      <p:ext uri="{BB962C8B-B14F-4D97-AF65-F5344CB8AC3E}">
        <p14:creationId xmlns:p14="http://schemas.microsoft.com/office/powerpoint/2010/main" val="2385223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In this type of build, the product security policy is not fully enforced and the debugging mechanisms are turned on. It is easy for engineers to test and fix issues with an engineering build.</a:t>
            </a:r>
          </a:p>
          <a:p>
            <a:r>
              <a:rPr lang="en-US" dirty="0">
                <a:effectLst/>
              </a:rPr>
              <a:t>The second flavor is </a:t>
            </a:r>
            <a:r>
              <a:rPr lang="en-US" b="1" dirty="0">
                <a:effectLst/>
              </a:rPr>
              <a:t>user build</a:t>
            </a:r>
            <a:r>
              <a:rPr lang="en-US" dirty="0">
                <a:effectLst/>
              </a:rPr>
              <a:t>, which is used for the final release. All debugging mechanisms are turned off and the product security policy is fully enforced. The third flavor is </a:t>
            </a:r>
            <a:r>
              <a:rPr lang="en-US" b="1" dirty="0" err="1">
                <a:effectLst/>
              </a:rPr>
              <a:t>userdebug</a:t>
            </a:r>
            <a:r>
              <a:rPr lang="en-US" b="1" dirty="0">
                <a:effectLst/>
              </a:rPr>
              <a:t>,</a:t>
            </a:r>
            <a:r>
              <a:rPr lang="en-US" dirty="0">
                <a:effectLst/>
              </a:rPr>
              <a:t> which is in between the engineering build and user build. This type of build can be used in the field test, which is also used by the end users.</a:t>
            </a:r>
          </a:p>
          <a:p>
            <a:r>
              <a:rPr lang="en-US" dirty="0">
                <a:effectLst/>
              </a:rPr>
              <a:t>All components in the AOSP build are called </a:t>
            </a:r>
            <a:r>
              <a:rPr lang="en-US" b="1" dirty="0">
                <a:effectLst/>
              </a:rPr>
              <a:t>modules</a:t>
            </a:r>
            <a:r>
              <a:rPr lang="en-US" dirty="0">
                <a:effectLst/>
              </a:rPr>
              <a:t>. In a module definition, the module can specify tags with LOCAL_MODULE_TAGS, which can be one or more values of optional (default), debug, or </a:t>
            </a:r>
            <a:r>
              <a:rPr lang="en-US" dirty="0" err="1">
                <a:effectLst/>
              </a:rPr>
              <a:t>eng.</a:t>
            </a:r>
            <a:r>
              <a:rPr lang="en-US" dirty="0">
                <a:effectLst/>
              </a:rPr>
              <a:t> With a tag, we can define the usage of a module. For example, all debug tools will only be included in the engineering build.</a:t>
            </a:r>
          </a:p>
          <a:p>
            <a:r>
              <a:rPr lang="en-US" dirty="0">
                <a:effectLst/>
              </a:rPr>
              <a:t>If a module doesn't specify a tag (by LOCAL_MODULE_TAGS), its tag defaults to optional. An optional module is installed only if it is required by product configuration with PRODUCT_PACKAGES. We usually specify packages needed by a product in the device </a:t>
            </a:r>
            <a:r>
              <a:rPr lang="en-US" dirty="0" err="1">
                <a:effectLst/>
              </a:rPr>
              <a:t>Makefile</a:t>
            </a:r>
            <a:r>
              <a:rPr lang="en-US" dirty="0">
                <a:effectLst/>
              </a:rPr>
              <a:t> using the PRODUCT_PACKAGES variable. This way, we can easily define modules that are only suitable for a particular build.</a:t>
            </a:r>
          </a:p>
          <a:p>
            <a:pPr algn="l" fontAlgn="base"/>
            <a:endParaRPr dirty="0">
              <a:uFillTx/>
            </a:endParaRPr>
          </a:p>
        </p:txBody>
      </p:sp>
    </p:spTree>
    <p:extLst>
      <p:ext uri="{BB962C8B-B14F-4D97-AF65-F5344CB8AC3E}">
        <p14:creationId xmlns:p14="http://schemas.microsoft.com/office/powerpoint/2010/main" val="8020429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2819121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I mentioned before, I try to avoid unnecessary changes to the AOSP source code as much as I can. In this lesson, in order to set up the build environment, you can check out the android-7.1.1_r4 version of the AOSP source code and clone the kernel and x86emu source to the AOSP source tree as follows:</a:t>
            </a:r>
          </a:p>
          <a:p>
            <a:pPr algn="l" fontAlgn="base"/>
            <a:endParaRPr lang="en-US" dirty="0">
              <a:uFillTx/>
            </a:endParaRPr>
          </a:p>
          <a:p>
            <a:pPr algn="l"/>
            <a:r>
              <a:rPr lang="en-US" b="0" i="0" dirty="0">
                <a:solidFill>
                  <a:srgbClr val="C3C8CF"/>
                </a:solidFill>
                <a:effectLst/>
                <a:latin typeface="walsheim"/>
              </a:rPr>
              <a:t>Now we have retrieved the source code step by step. The project x86emu is the new device that we create in this lesson and can be used to customize Android emulator in the next few lessons. The goldfish project is the kernel that I forked from the AOSP goldfish kernel: </a:t>
            </a:r>
            <a:r>
              <a:rPr lang="en-US" b="0" i="0" u="none" strike="noStrike" dirty="0">
                <a:solidFill>
                  <a:srgbClr val="4AC5E3"/>
                </a:solidFill>
                <a:effectLst/>
                <a:latin typeface="walsheim"/>
                <a:hlinkClick r:id="rId3"/>
              </a:rPr>
              <a:t>https://android.googlesource.com/kernel/goldfish/</a:t>
            </a:r>
            <a:r>
              <a:rPr lang="en-US" b="0" i="0" dirty="0">
                <a:solidFill>
                  <a:srgbClr val="C3C8CF"/>
                </a:solidFill>
                <a:effectLst/>
                <a:latin typeface="walsheim"/>
              </a:rPr>
              <a:t>.</a:t>
            </a:r>
          </a:p>
          <a:p>
            <a:pPr algn="l"/>
            <a:r>
              <a:rPr lang="en-US" b="0" i="0" dirty="0">
                <a:solidFill>
                  <a:srgbClr val="C3C8CF"/>
                </a:solidFill>
                <a:effectLst/>
                <a:latin typeface="walsheim"/>
              </a:rPr>
              <a:t>The android-7.1.1_r4_x86emu_ch04_r1 tag is the baseline of this lesson's source code release. All source code created or changed in this course is baselined using the naming convention {Android version}_{project}_{lesson number}_{release number}. Here is the explanation of this naming convention:</a:t>
            </a:r>
          </a:p>
          <a:p>
            <a:pPr algn="l">
              <a:buFont typeface="Arial" panose="020B0604020202020204" pitchFamily="34" charset="0"/>
              <a:buChar char="•"/>
            </a:pPr>
            <a:r>
              <a:rPr lang="en-US" b="0" i="0" dirty="0">
                <a:solidFill>
                  <a:srgbClr val="FFFFFF"/>
                </a:solidFill>
                <a:effectLst/>
                <a:latin typeface="walsheim"/>
              </a:rPr>
              <a:t>Android version is the original AOSP version number</a:t>
            </a:r>
          </a:p>
          <a:p>
            <a:pPr algn="l">
              <a:buFont typeface="Arial" panose="020B0604020202020204" pitchFamily="34" charset="0"/>
              <a:buChar char="•"/>
            </a:pPr>
            <a:r>
              <a:rPr lang="en-US" b="0" i="0" dirty="0">
                <a:solidFill>
                  <a:srgbClr val="FFFFFF"/>
                </a:solidFill>
                <a:effectLst/>
                <a:latin typeface="walsheim"/>
              </a:rPr>
              <a:t>project can be x86emu or x86vbox</a:t>
            </a:r>
          </a:p>
          <a:p>
            <a:pPr algn="l">
              <a:buFont typeface="Arial" panose="020B0604020202020204" pitchFamily="34" charset="0"/>
              <a:buChar char="•"/>
            </a:pPr>
            <a:r>
              <a:rPr lang="en-US" b="0" i="0" dirty="0">
                <a:solidFill>
                  <a:srgbClr val="FFFFFF"/>
                </a:solidFill>
                <a:effectLst/>
                <a:latin typeface="walsheim"/>
              </a:rPr>
              <a:t>lesson number is what lesson we create a baseline for the source code</a:t>
            </a:r>
          </a:p>
          <a:p>
            <a:pPr algn="l">
              <a:buFont typeface="Arial" panose="020B0604020202020204" pitchFamily="34" charset="0"/>
              <a:buChar char="•"/>
            </a:pPr>
            <a:r>
              <a:rPr lang="en-US" b="0" i="0" dirty="0">
                <a:solidFill>
                  <a:srgbClr val="FFFFFF"/>
                </a:solidFill>
                <a:effectLst/>
                <a:latin typeface="walsheim"/>
              </a:rPr>
              <a:t>release number is used to indicate the number of releases</a:t>
            </a:r>
          </a:p>
          <a:p>
            <a:pPr algn="l"/>
            <a:r>
              <a:rPr lang="en-US" b="0" i="0" dirty="0">
                <a:solidFill>
                  <a:srgbClr val="C3C8CF"/>
                </a:solidFill>
                <a:effectLst/>
                <a:latin typeface="walsheim"/>
              </a:rPr>
              <a:t>These can work in the simple configuration of this lesson. This method is not good enough when we use source code from multiple sources as we will do in other lessons later in </a:t>
            </a:r>
            <a:r>
              <a:rPr lang="en-US" b="0" i="0">
                <a:solidFill>
                  <a:srgbClr val="C3C8CF"/>
                </a:solidFill>
                <a:effectLst/>
                <a:latin typeface="walsheim"/>
              </a:rPr>
              <a:t>this courses. </a:t>
            </a:r>
            <a:r>
              <a:rPr lang="en-US" b="0" i="0" dirty="0">
                <a:solidFill>
                  <a:srgbClr val="C3C8CF"/>
                </a:solidFill>
                <a:effectLst/>
                <a:latin typeface="walsheim"/>
              </a:rPr>
              <a:t>We will use our own manifest file to manage the source code in this course.</a:t>
            </a:r>
          </a:p>
          <a:p>
            <a:pPr algn="l" fontAlgn="base"/>
            <a:endParaRPr dirty="0">
              <a:uFillTx/>
            </a:endParaRPr>
          </a:p>
        </p:txBody>
      </p:sp>
    </p:spTree>
    <p:extLst>
      <p:ext uri="{BB962C8B-B14F-4D97-AF65-F5344CB8AC3E}">
        <p14:creationId xmlns:p14="http://schemas.microsoft.com/office/powerpoint/2010/main" val="41746847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To use our own manifest file, we can use either a local mirror or a remote repository. If we use a local mirror, we have to change manifest.xml of android-7.1.1_r4 a little to make our own. We copy .repo/manifest.xml to our manifests/default.xml and make the following changes:</a:t>
            </a:r>
          </a:p>
          <a:p>
            <a:pPr algn="l" fontAlgn="base"/>
            <a:endParaRPr dirty="0">
              <a:uFillTx/>
            </a:endParaRPr>
          </a:p>
        </p:txBody>
      </p:sp>
    </p:spTree>
    <p:extLst>
      <p:ext uri="{BB962C8B-B14F-4D97-AF65-F5344CB8AC3E}">
        <p14:creationId xmlns:p14="http://schemas.microsoft.com/office/powerpoint/2010/main" val="1604490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AOSP mirror is created under the </a:t>
            </a:r>
            <a:r>
              <a:rPr lang="en-US" dirty="0"/>
              <a:t>android</a:t>
            </a:r>
            <a:r>
              <a:rPr lang="en-US" b="0" i="0" dirty="0">
                <a:solidFill>
                  <a:srgbClr val="C3C8CF"/>
                </a:solidFill>
                <a:effectLst/>
                <a:latin typeface="walsheim"/>
              </a:rPr>
              <a:t> folder. GitHub mirror is created under the </a:t>
            </a:r>
            <a:r>
              <a:rPr lang="en-US" dirty="0" err="1"/>
              <a:t>github</a:t>
            </a:r>
            <a:r>
              <a:rPr lang="en-US" b="0" i="0" dirty="0">
                <a:solidFill>
                  <a:srgbClr val="C3C8CF"/>
                </a:solidFill>
                <a:effectLst/>
                <a:latin typeface="walsheim"/>
              </a:rPr>
              <a:t> folder. We need to use android-x86 source code as well later. We can put it under the </a:t>
            </a:r>
            <a:r>
              <a:rPr lang="en-US" dirty="0"/>
              <a:t>android-x86</a:t>
            </a:r>
            <a:r>
              <a:rPr lang="en-US" b="0" i="0" dirty="0">
                <a:solidFill>
                  <a:srgbClr val="C3C8CF"/>
                </a:solidFill>
                <a:effectLst/>
                <a:latin typeface="walsheim"/>
              </a:rPr>
              <a:t> folder. Our own manifest is stored at </a:t>
            </a:r>
            <a:r>
              <a:rPr lang="en-US" dirty="0" err="1"/>
              <a:t>github</a:t>
            </a:r>
            <a:r>
              <a:rPr lang="en-US" dirty="0"/>
              <a:t>/manifests</a:t>
            </a:r>
            <a:r>
              <a:rPr lang="en-US" b="0" i="0" dirty="0">
                <a:solidFill>
                  <a:srgbClr val="C3C8CF"/>
                </a:solidFill>
                <a:effectLst/>
                <a:latin typeface="walsheim"/>
              </a:rPr>
              <a:t> and the preceding manifest file is </a:t>
            </a:r>
            <a:r>
              <a:rPr lang="en-US" dirty="0" err="1"/>
              <a:t>github</a:t>
            </a:r>
            <a:r>
              <a:rPr lang="en-US" dirty="0"/>
              <a:t>/manifests/default.xml</a:t>
            </a:r>
            <a:r>
              <a:rPr lang="en-US" b="0" i="0" dirty="0">
                <a:solidFill>
                  <a:srgbClr val="C3C8CF"/>
                </a:solidFill>
                <a:effectLst/>
                <a:latin typeface="walsheim"/>
              </a:rPr>
              <a:t>. In this file, we add additional lines to retrieve the Android kernel and x86emu device from GitHub.</a:t>
            </a:r>
            <a:endParaRPr dirty="0">
              <a:uFillTx/>
            </a:endParaRPr>
          </a:p>
        </p:txBody>
      </p:sp>
    </p:spTree>
    <p:extLst>
      <p:ext uri="{BB962C8B-B14F-4D97-AF65-F5344CB8AC3E}">
        <p14:creationId xmlns:p14="http://schemas.microsoft.com/office/powerpoint/2010/main" val="16877067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863339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also retrieve all source code from the remote repository directly using our own manifest file. With that, we need to change the manifest file a little as follows:</a:t>
            </a:r>
            <a:endParaRPr dirty="0">
              <a:uFillTx/>
            </a:endParaRPr>
          </a:p>
        </p:txBody>
      </p:sp>
    </p:spTree>
    <p:extLst>
      <p:ext uri="{BB962C8B-B14F-4D97-AF65-F5344CB8AC3E}">
        <p14:creationId xmlns:p14="http://schemas.microsoft.com/office/powerpoint/2010/main" val="23725763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Because there are multiple repositories involved in this course, I strongly encourage you to use a local mirror. This can make the build and debug process more efficient.</a:t>
            </a:r>
          </a:p>
          <a:p>
            <a:pPr algn="l"/>
            <a:r>
              <a:rPr lang="en-US" b="0" i="0" dirty="0">
                <a:solidFill>
                  <a:srgbClr val="FFFFFF"/>
                </a:solidFill>
                <a:effectLst/>
                <a:latin typeface="walsheim"/>
              </a:rPr>
              <a:t>It is also possible to use </a:t>
            </a:r>
            <a:r>
              <a:rPr lang="en-US" b="0" i="0" dirty="0" err="1">
                <a:solidFill>
                  <a:srgbClr val="FFFFFF"/>
                </a:solidFill>
                <a:effectLst/>
                <a:latin typeface="walsheim"/>
              </a:rPr>
              <a:t>local_manifests</a:t>
            </a:r>
            <a:r>
              <a:rPr lang="en-US" b="0" i="0" dirty="0">
                <a:solidFill>
                  <a:srgbClr val="FFFFFF"/>
                </a:solidFill>
                <a:effectLst/>
                <a:latin typeface="walsheim"/>
              </a:rPr>
              <a:t> to set up your workspace. You can refer to Appendix B, </a:t>
            </a:r>
            <a:r>
              <a:rPr lang="en-US" b="0" i="1" dirty="0">
                <a:solidFill>
                  <a:srgbClr val="FFFFFF"/>
                </a:solidFill>
                <a:effectLst/>
                <a:latin typeface="walsheim"/>
              </a:rPr>
              <a:t>Using Repo in This Book</a:t>
            </a:r>
            <a:r>
              <a:rPr lang="en-US" b="0" i="0" dirty="0">
                <a:solidFill>
                  <a:srgbClr val="FFFFFF"/>
                </a:solidFill>
                <a:effectLst/>
                <a:latin typeface="walsheim"/>
              </a:rPr>
              <a:t>, in the course </a:t>
            </a:r>
            <a:r>
              <a:rPr lang="en-US" b="0" i="1" dirty="0">
                <a:solidFill>
                  <a:srgbClr val="FFFFFF"/>
                </a:solidFill>
                <a:effectLst/>
                <a:latin typeface="walsheim"/>
              </a:rPr>
              <a:t>Embedded Programming with Android</a:t>
            </a:r>
            <a:r>
              <a:rPr lang="en-US" b="0" i="0" dirty="0">
                <a:solidFill>
                  <a:srgbClr val="FFFFFF"/>
                </a:solidFill>
                <a:effectLst/>
                <a:latin typeface="walsheim"/>
              </a:rPr>
              <a:t>. A sample file can be found at </a:t>
            </a:r>
            <a:r>
              <a:rPr lang="en-US" b="0" i="0" u="none" strike="noStrike" dirty="0">
                <a:solidFill>
                  <a:srgbClr val="4AC5E3"/>
                </a:solidFill>
                <a:effectLst/>
                <a:latin typeface="walsheim"/>
                <a:hlinkClick r:id="rId3"/>
              </a:rPr>
              <a:t>https://github.com/shugaoye/build/blob/master/local_manifest.xml</a:t>
            </a:r>
            <a:r>
              <a:rPr lang="en-US" b="0" i="0" dirty="0">
                <a:solidFill>
                  <a:srgbClr val="FFFFFF"/>
                </a:solidFill>
                <a:effectLst/>
                <a:latin typeface="walsheim"/>
              </a:rPr>
              <a:t>.</a:t>
            </a:r>
          </a:p>
          <a:p>
            <a:pPr algn="l"/>
            <a:r>
              <a:rPr lang="en-US" b="0" i="0" dirty="0">
                <a:solidFill>
                  <a:srgbClr val="C3C8CF"/>
                </a:solidFill>
                <a:effectLst/>
                <a:latin typeface="walsheim"/>
              </a:rPr>
              <a:t>In this course, I use branches for the manifest file to manage the different versions of source code. To create a baseline of the source code in a lesson, I use the following naming convention:</a:t>
            </a:r>
          </a:p>
          <a:p>
            <a:pPr algn="l"/>
            <a:r>
              <a:rPr lang="en-US" b="0" i="0" dirty="0">
                <a:solidFill>
                  <a:srgbClr val="C3C8CF"/>
                </a:solidFill>
                <a:effectLst/>
                <a:latin typeface="walsheim"/>
              </a:rPr>
              <a:t>{Android version}_{lesson number}_{remote (optional)}</a:t>
            </a:r>
          </a:p>
          <a:p>
            <a:pPr algn="l">
              <a:buFont typeface="Arial" panose="020B0604020202020204" pitchFamily="34" charset="0"/>
              <a:buChar char="•"/>
            </a:pPr>
            <a:r>
              <a:rPr lang="en-US" b="0" i="0" dirty="0">
                <a:solidFill>
                  <a:srgbClr val="FFFFFF"/>
                </a:solidFill>
                <a:effectLst/>
                <a:latin typeface="walsheim"/>
              </a:rPr>
              <a:t>Android version is the original AOSP version number</a:t>
            </a:r>
          </a:p>
          <a:p>
            <a:pPr algn="l">
              <a:buFont typeface="Arial" panose="020B0604020202020204" pitchFamily="34" charset="0"/>
              <a:buChar char="•"/>
            </a:pPr>
            <a:r>
              <a:rPr lang="en-US" b="0" i="0" dirty="0">
                <a:solidFill>
                  <a:srgbClr val="FFFFFF"/>
                </a:solidFill>
                <a:effectLst/>
                <a:latin typeface="walsheim"/>
              </a:rPr>
              <a:t>lesson number is what lesson we create a baseline for the source code</a:t>
            </a:r>
          </a:p>
          <a:p>
            <a:pPr algn="l">
              <a:buFont typeface="Arial" panose="020B0604020202020204" pitchFamily="34" charset="0"/>
              <a:buChar char="•"/>
            </a:pPr>
            <a:r>
              <a:rPr lang="en-US" b="0" i="0" dirty="0">
                <a:solidFill>
                  <a:srgbClr val="FFFFFF"/>
                </a:solidFill>
                <a:effectLst/>
                <a:latin typeface="walsheim"/>
              </a:rPr>
              <a:t>remote is used to indicate how to check out the source code from the remote repositories</a:t>
            </a:r>
          </a:p>
          <a:p>
            <a:pPr algn="l" fontAlgn="base"/>
            <a:endParaRPr dirty="0">
              <a:uFillTx/>
            </a:endParaRPr>
          </a:p>
        </p:txBody>
      </p:sp>
    </p:spTree>
    <p:extLst>
      <p:ext uri="{BB962C8B-B14F-4D97-AF65-F5344CB8AC3E}">
        <p14:creationId xmlns:p14="http://schemas.microsoft.com/office/powerpoint/2010/main" val="40746571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For example, from the following screenshot, we can see that the branch </a:t>
            </a:r>
            <a:r>
              <a:rPr lang="en-US" dirty="0"/>
              <a:t>android-7.1.1_r4_ch04</a:t>
            </a:r>
            <a:r>
              <a:rPr lang="en-US" b="0" i="0" dirty="0">
                <a:solidFill>
                  <a:srgbClr val="C3C8CF"/>
                </a:solidFill>
                <a:effectLst/>
                <a:latin typeface="walsheim"/>
              </a:rPr>
              <a:t> is used to check out the source code of lesson 4 from a local mirror. The branch </a:t>
            </a:r>
            <a:r>
              <a:rPr lang="en-US" dirty="0"/>
              <a:t>android-7.1.1_r4_ch04_aosp</a:t>
            </a:r>
            <a:r>
              <a:rPr lang="en-US" b="0" i="0" dirty="0">
                <a:solidFill>
                  <a:srgbClr val="C3C8CF"/>
                </a:solidFill>
                <a:effectLst/>
                <a:latin typeface="walsheim"/>
              </a:rPr>
              <a:t> is used to check out the source code for lesson 4 from the remote repository. Since I am in China, I don't have access to the AOSP source code all the time. I created revisions (</a:t>
            </a:r>
            <a:r>
              <a:rPr lang="en-US" dirty="0"/>
              <a:t>android-7.1.1_r4_ch04_tuna</a:t>
            </a:r>
            <a:r>
              <a:rPr lang="en-US" b="0" i="0" dirty="0">
                <a:solidFill>
                  <a:srgbClr val="C3C8CF"/>
                </a:solidFill>
                <a:effectLst/>
                <a:latin typeface="walsheim"/>
              </a:rPr>
              <a:t> and </a:t>
            </a:r>
            <a:r>
              <a:rPr lang="en-US" dirty="0"/>
              <a:t>android-7.1.1_r4_ch04_ustc</a:t>
            </a:r>
            <a:r>
              <a:rPr lang="en-US" b="0" i="0" dirty="0">
                <a:solidFill>
                  <a:srgbClr val="C3C8CF"/>
                </a:solidFill>
                <a:effectLst/>
                <a:latin typeface="walsheim"/>
              </a:rPr>
              <a:t>) for lesson 4 to check out the source code from AOSP mirrors in China and GitHub. You may change the manifest file according to your needs.</a:t>
            </a:r>
            <a:endParaRPr dirty="0">
              <a:uFillTx/>
            </a:endParaRPr>
          </a:p>
        </p:txBody>
      </p:sp>
    </p:spTree>
    <p:extLst>
      <p:ext uri="{BB962C8B-B14F-4D97-AF65-F5344CB8AC3E}">
        <p14:creationId xmlns:p14="http://schemas.microsoft.com/office/powerpoint/2010/main" val="160040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break-through technology that the Android application framework brought to the developer community is a very nice separation between application layers and system layers. As we know Android application development uses the Java language and Android applications run in an environment similar to the Java virtual machine. In this kind of setup, the application layer is separated from the system layer very clearly.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Android application framework also provides a unique programming model together with a tight integration with the integrated development environment (IDE) from Google. With this programming model and related tools, Android developers can work on application development with great efficiency and productivity. All these are key reasons why Android has gained so much traction in the mobile device world.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have given an overall introduction to all the layers in the previous Android system architecture diagram. As I mentioned about the scope of Android system programming before, we can consider all programming in Android systems as within the scope of system programming other than application programming. With this concept in mind, we actually missed one piece in the previous architecture diagram, which is recovery.</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900121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check out the source code, we can look at how to create a new x86emu device in the $AOSP/device folder. </a:t>
            </a:r>
          </a:p>
          <a:p>
            <a:pPr algn="l" fontAlgn="base"/>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r>
              <a:rPr lang="en-US" dirty="0">
                <a:effectLst/>
              </a:rPr>
              <a:t>This is the project that we create in this lesson and you can find the source code at </a:t>
            </a:r>
            <a:r>
              <a:rPr lang="en-US" u="none" strike="noStrike" dirty="0">
                <a:solidFill>
                  <a:srgbClr val="4AC5E3"/>
                </a:solidFill>
                <a:effectLst/>
                <a:hlinkClick r:id="rId3"/>
              </a:rPr>
              <a:t>https://github.com/shugaoye/x86emu.git</a:t>
            </a:r>
            <a:r>
              <a:rPr lang="en-US" dirty="0">
                <a:effectLst/>
              </a:rPr>
              <a:t>.</a:t>
            </a:r>
          </a:p>
          <a:p>
            <a:r>
              <a:rPr lang="en-US" dirty="0">
                <a:effectLst/>
              </a:rPr>
              <a:t>We will create a list of </a:t>
            </a:r>
            <a:r>
              <a:rPr lang="en-US" dirty="0" err="1">
                <a:effectLst/>
              </a:rPr>
              <a:t>Makefiles</a:t>
            </a:r>
            <a:r>
              <a:rPr lang="en-US" dirty="0">
                <a:effectLst/>
              </a:rPr>
              <a:t> in this folder to build the device. Refer to the build layers in the previous section. Here is a list of </a:t>
            </a:r>
            <a:r>
              <a:rPr lang="en-US" dirty="0" err="1">
                <a:effectLst/>
              </a:rPr>
              <a:t>Makefiles</a:t>
            </a:r>
            <a:r>
              <a:rPr lang="en-US" dirty="0">
                <a:effectLst/>
              </a:rPr>
              <a:t> that need to be included in the device skeleton:</a:t>
            </a:r>
          </a:p>
          <a:p>
            <a:pPr>
              <a:buFont typeface="Arial" panose="020B0604020202020204" pitchFamily="34" charset="0"/>
              <a:buChar char="•"/>
            </a:pPr>
            <a:r>
              <a:rPr lang="en-US" dirty="0">
                <a:solidFill>
                  <a:srgbClr val="FFFFFF"/>
                </a:solidFill>
                <a:effectLst/>
              </a:rPr>
              <a:t>AndroidProducts.mk: This is a </a:t>
            </a:r>
            <a:r>
              <a:rPr lang="en-US" dirty="0" err="1">
                <a:solidFill>
                  <a:srgbClr val="FFFFFF"/>
                </a:solidFill>
                <a:effectLst/>
              </a:rPr>
              <a:t>Makefile</a:t>
            </a:r>
            <a:r>
              <a:rPr lang="en-US" dirty="0">
                <a:solidFill>
                  <a:srgbClr val="FFFFFF"/>
                </a:solidFill>
                <a:effectLst/>
              </a:rPr>
              <a:t> to describe the various products that can be built for this device</a:t>
            </a:r>
          </a:p>
          <a:p>
            <a:pPr>
              <a:buFont typeface="Arial" panose="020B0604020202020204" pitchFamily="34" charset="0"/>
              <a:buChar char="•"/>
            </a:pPr>
            <a:r>
              <a:rPr lang="en-US" dirty="0">
                <a:solidFill>
                  <a:srgbClr val="FFFFFF"/>
                </a:solidFill>
                <a:effectLst/>
              </a:rPr>
              <a:t>BoardConfig.mk: This is a board configuration </a:t>
            </a:r>
            <a:r>
              <a:rPr lang="en-US" dirty="0" err="1">
                <a:solidFill>
                  <a:srgbClr val="FFFFFF"/>
                </a:solidFill>
                <a:effectLst/>
              </a:rPr>
              <a:t>Makefile</a:t>
            </a:r>
            <a:r>
              <a:rPr lang="en-US" dirty="0">
                <a:solidFill>
                  <a:srgbClr val="FFFFFF"/>
                </a:solidFill>
                <a:effectLst/>
              </a:rPr>
              <a:t> for the hardware board</a:t>
            </a:r>
          </a:p>
          <a:p>
            <a:pPr>
              <a:buFont typeface="Arial" panose="020B0604020202020204" pitchFamily="34" charset="0"/>
              <a:buChar char="•"/>
            </a:pPr>
            <a:r>
              <a:rPr lang="en-US" dirty="0">
                <a:solidFill>
                  <a:srgbClr val="FFFFFF"/>
                </a:solidFill>
                <a:effectLst/>
              </a:rPr>
              <a:t>device.mk: This is the device </a:t>
            </a:r>
            <a:r>
              <a:rPr lang="en-US" dirty="0" err="1">
                <a:solidFill>
                  <a:srgbClr val="FFFFFF"/>
                </a:solidFill>
                <a:effectLst/>
              </a:rPr>
              <a:t>Makefile</a:t>
            </a:r>
            <a:r>
              <a:rPr lang="en-US" dirty="0">
                <a:solidFill>
                  <a:srgbClr val="FFFFFF"/>
                </a:solidFill>
                <a:effectLst/>
              </a:rPr>
              <a:t> that is used to declare the files and modules needed for the device</a:t>
            </a:r>
          </a:p>
          <a:p>
            <a:pPr>
              <a:buFont typeface="Arial" panose="020B0604020202020204" pitchFamily="34" charset="0"/>
              <a:buChar char="•"/>
            </a:pPr>
            <a:r>
              <a:rPr lang="en-US" dirty="0">
                <a:solidFill>
                  <a:srgbClr val="FFFFFF"/>
                </a:solidFill>
                <a:effectLst/>
              </a:rPr>
              <a:t>vendorsetup.sh: This is a shell script that can be used to add your product (a "lunch combo") to the build along with a build variant separated by a dash</a:t>
            </a:r>
          </a:p>
          <a:p>
            <a:pPr>
              <a:buFont typeface="Arial" panose="020B0604020202020204" pitchFamily="34" charset="0"/>
              <a:buChar char="•"/>
            </a:pPr>
            <a:r>
              <a:rPr lang="en-US" dirty="0">
                <a:solidFill>
                  <a:srgbClr val="FFFFFF"/>
                </a:solidFill>
                <a:effectLst/>
              </a:rPr>
              <a:t>{Product </a:t>
            </a:r>
            <a:r>
              <a:rPr lang="en-US" dirty="0" err="1">
                <a:solidFill>
                  <a:srgbClr val="FFFFFF"/>
                </a:solidFill>
                <a:effectLst/>
              </a:rPr>
              <a:t>Makefile</a:t>
            </a:r>
            <a:r>
              <a:rPr lang="en-US" dirty="0">
                <a:solidFill>
                  <a:srgbClr val="FFFFFF"/>
                </a:solidFill>
                <a:effectLst/>
              </a:rPr>
              <a:t>}.</a:t>
            </a:r>
            <a:r>
              <a:rPr lang="en-US" dirty="0" err="1">
                <a:solidFill>
                  <a:srgbClr val="FFFFFF"/>
                </a:solidFill>
                <a:effectLst/>
              </a:rPr>
              <a:t>mk</a:t>
            </a:r>
            <a:r>
              <a:rPr lang="en-US" dirty="0">
                <a:solidFill>
                  <a:srgbClr val="FFFFFF"/>
                </a:solidFill>
                <a:effectLst/>
              </a:rPr>
              <a:t>: This is the product definition </a:t>
            </a:r>
            <a:r>
              <a:rPr lang="en-US" dirty="0" err="1">
                <a:solidFill>
                  <a:srgbClr val="FFFFFF"/>
                </a:solidFill>
                <a:effectLst/>
              </a:rPr>
              <a:t>Makefile</a:t>
            </a:r>
            <a:r>
              <a:rPr lang="en-US" dirty="0">
                <a:solidFill>
                  <a:srgbClr val="FFFFFF"/>
                </a:solidFill>
                <a:effectLst/>
              </a:rPr>
              <a:t> and it is used to create a specific product based on the device</a:t>
            </a:r>
          </a:p>
          <a:p>
            <a:r>
              <a:rPr lang="en-US" dirty="0">
                <a:effectLst/>
              </a:rPr>
              <a:t>Now we can create </a:t>
            </a:r>
            <a:r>
              <a:rPr lang="en-US" dirty="0" err="1">
                <a:effectLst/>
              </a:rPr>
              <a:t>Makefiles</a:t>
            </a:r>
            <a:r>
              <a:rPr lang="en-US" dirty="0">
                <a:effectLst/>
              </a:rPr>
              <a:t> for our device one by one according to the preceding list.</a:t>
            </a:r>
          </a:p>
          <a:p>
            <a:pPr algn="l" fontAlgn="base"/>
            <a:endParaRPr dirty="0">
              <a:uFillTx/>
            </a:endParaRPr>
          </a:p>
        </p:txBody>
      </p:sp>
    </p:spTree>
    <p:extLst>
      <p:ext uri="{BB962C8B-B14F-4D97-AF65-F5344CB8AC3E}">
        <p14:creationId xmlns:p14="http://schemas.microsoft.com/office/powerpoint/2010/main" val="25811693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As we can see, we defined two product variants for x86 and x86_64 builds.</a:t>
            </a:r>
          </a:p>
          <a:p>
            <a:pPr algn="l"/>
            <a:r>
              <a:rPr lang="en-US" b="0" i="0" dirty="0">
                <a:solidFill>
                  <a:srgbClr val="C3C8CF"/>
                </a:solidFill>
                <a:effectLst/>
                <a:latin typeface="walsheim"/>
              </a:rPr>
              <a:t>Both x86emu_x86.mk and x86emu_x86_64.mk are very similar. They define the same set of product definition variables for 32 bit and 64 bit.</a:t>
            </a:r>
          </a:p>
          <a:p>
            <a:pPr algn="l" fontAlgn="base"/>
            <a:endParaRPr dirty="0">
              <a:uFillTx/>
            </a:endParaRPr>
          </a:p>
        </p:txBody>
      </p:sp>
    </p:spTree>
    <p:extLst>
      <p:ext uri="{BB962C8B-B14F-4D97-AF65-F5344CB8AC3E}">
        <p14:creationId xmlns:p14="http://schemas.microsoft.com/office/powerpoint/2010/main" val="32336751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following table compares the product definition </a:t>
            </a:r>
            <a:r>
              <a:rPr lang="en-US" b="0" i="0" dirty="0" err="1">
                <a:solidFill>
                  <a:srgbClr val="C3C8CF"/>
                </a:solidFill>
                <a:effectLst/>
                <a:latin typeface="walsheim"/>
              </a:rPr>
              <a:t>Makefiles</a:t>
            </a:r>
            <a:r>
              <a:rPr lang="en-US" b="0" i="0" dirty="0">
                <a:solidFill>
                  <a:srgbClr val="C3C8CF"/>
                </a:solidFill>
                <a:effectLst/>
                <a:latin typeface="walsheim"/>
              </a:rPr>
              <a:t> for 32-bit and 64-bit build:</a:t>
            </a:r>
            <a:endParaRPr dirty="0">
              <a:uFillTx/>
            </a:endParaRPr>
          </a:p>
        </p:txBody>
      </p:sp>
    </p:spTree>
    <p:extLst>
      <p:ext uri="{BB962C8B-B14F-4D97-AF65-F5344CB8AC3E}">
        <p14:creationId xmlns:p14="http://schemas.microsoft.com/office/powerpoint/2010/main" val="32111946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8669247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There are many generic product definitions defined by the AOSP build system. You can find them at </a:t>
            </a:r>
            <a:r>
              <a:rPr lang="en-US" dirty="0"/>
              <a:t>$AOSP/build/target/product</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marL="158750" indent="0" algn="l" fontAlgn="base">
              <a:buNone/>
            </a:pPr>
            <a:r>
              <a:rPr lang="en-US" b="0" i="0" dirty="0">
                <a:solidFill>
                  <a:srgbClr val="C3C8CF"/>
                </a:solidFill>
                <a:effectLst/>
                <a:latin typeface="walsheim"/>
              </a:rPr>
              <a:t>After that, a set of product definition variables </a:t>
            </a:r>
            <a:r>
              <a:rPr lang="en-US" dirty="0"/>
              <a:t>PRODUCT_BRAND</a:t>
            </a:r>
            <a:r>
              <a:rPr lang="en-US" b="0" i="0" dirty="0">
                <a:solidFill>
                  <a:srgbClr val="C3C8CF"/>
                </a:solidFill>
                <a:effectLst/>
                <a:latin typeface="walsheim"/>
              </a:rPr>
              <a:t>, </a:t>
            </a:r>
            <a:r>
              <a:rPr lang="en-US" dirty="0"/>
              <a:t>PRODUCT_NAME</a:t>
            </a:r>
            <a:r>
              <a:rPr lang="en-US" b="0" i="0" dirty="0">
                <a:solidFill>
                  <a:srgbClr val="C3C8CF"/>
                </a:solidFill>
                <a:effectLst/>
                <a:latin typeface="walsheim"/>
              </a:rPr>
              <a:t>, </a:t>
            </a:r>
            <a:r>
              <a:rPr lang="en-US" dirty="0"/>
              <a:t>PRODUCT_DEVICE</a:t>
            </a:r>
            <a:r>
              <a:rPr lang="en-US" b="0" i="0" dirty="0">
                <a:solidFill>
                  <a:srgbClr val="C3C8CF"/>
                </a:solidFill>
                <a:effectLst/>
                <a:latin typeface="walsheim"/>
              </a:rPr>
              <a:t>, and </a:t>
            </a:r>
            <a:r>
              <a:rPr lang="en-US" dirty="0"/>
              <a:t>PRODUCT_MODEL</a:t>
            </a:r>
            <a:r>
              <a:rPr lang="en-US" b="0" i="0" dirty="0">
                <a:solidFill>
                  <a:srgbClr val="C3C8CF"/>
                </a:solidFill>
                <a:effectLst/>
                <a:latin typeface="walsheim"/>
              </a:rPr>
              <a:t> are defined with different values. </a:t>
            </a:r>
            <a:r>
              <a:rPr lang="en-US" dirty="0"/>
              <a:t>TARGET_ARCH</a:t>
            </a:r>
            <a:r>
              <a:rPr lang="en-US" b="0" i="0" dirty="0">
                <a:solidFill>
                  <a:srgbClr val="C3C8CF"/>
                </a:solidFill>
                <a:effectLst/>
                <a:latin typeface="walsheim"/>
              </a:rPr>
              <a:t> and </a:t>
            </a:r>
            <a:r>
              <a:rPr lang="en-US" dirty="0"/>
              <a:t>TARGET_KERNEL_CONFIG</a:t>
            </a:r>
            <a:r>
              <a:rPr lang="en-US" b="0" i="0" dirty="0">
                <a:solidFill>
                  <a:srgbClr val="C3C8CF"/>
                </a:solidFill>
                <a:effectLst/>
                <a:latin typeface="walsheim"/>
              </a:rPr>
              <a:t> are also defined for 32 bit and 64 bit separately. Pay attention to </a:t>
            </a:r>
            <a:r>
              <a:rPr lang="en-US" dirty="0"/>
              <a:t>PRODUCT_MODEL</a:t>
            </a:r>
            <a:r>
              <a:rPr lang="en-US" b="0" i="0" dirty="0">
                <a:solidFill>
                  <a:srgbClr val="C3C8CF"/>
                </a:solidFill>
                <a:effectLst/>
                <a:latin typeface="walsheim"/>
              </a:rPr>
              <a:t>. Since we will change </a:t>
            </a:r>
            <a:r>
              <a:rPr lang="en-US" b="0" i="0" dirty="0" err="1">
                <a:solidFill>
                  <a:srgbClr val="C3C8CF"/>
                </a:solidFill>
                <a:effectLst/>
                <a:latin typeface="walsheim"/>
              </a:rPr>
              <a:t>Makefiles</a:t>
            </a:r>
            <a:r>
              <a:rPr lang="en-US" b="0" i="0" dirty="0">
                <a:solidFill>
                  <a:srgbClr val="C3C8CF"/>
                </a:solidFill>
                <a:effectLst/>
                <a:latin typeface="walsheim"/>
              </a:rPr>
              <a:t> in each lesson, in this course we use </a:t>
            </a:r>
            <a:r>
              <a:rPr lang="en-US" dirty="0"/>
              <a:t>PRODUCT_MODEL</a:t>
            </a:r>
            <a:r>
              <a:rPr lang="en-US" b="0" i="0" dirty="0">
                <a:solidFill>
                  <a:srgbClr val="C3C8CF"/>
                </a:solidFill>
                <a:effectLst/>
                <a:latin typeface="walsheim"/>
              </a:rPr>
              <a:t> to indicate the build for each lesson. In this lesson, we define </a:t>
            </a:r>
            <a:r>
              <a:rPr lang="en-US" dirty="0"/>
              <a:t>PRODUCT_MODEL</a:t>
            </a:r>
            <a:r>
              <a:rPr lang="en-US" b="0" i="0" dirty="0">
                <a:solidFill>
                  <a:srgbClr val="C3C8CF"/>
                </a:solidFill>
                <a:effectLst/>
                <a:latin typeface="walsheim"/>
              </a:rPr>
              <a:t> as </a:t>
            </a:r>
            <a:r>
              <a:rPr lang="en-US" dirty="0"/>
              <a:t>x86emu_x86_ch4</a:t>
            </a:r>
            <a:r>
              <a:rPr lang="en-US" b="0" i="0" dirty="0">
                <a:solidFill>
                  <a:srgbClr val="C3C8CF"/>
                </a:solidFill>
                <a:effectLst/>
                <a:latin typeface="walsheim"/>
              </a:rPr>
              <a:t> for the build in this lesson.</a:t>
            </a:r>
            <a:endParaRPr dirty="0">
              <a:uFillTx/>
            </a:endParaRPr>
          </a:p>
        </p:txBody>
      </p:sp>
    </p:spTree>
    <p:extLst>
      <p:ext uri="{BB962C8B-B14F-4D97-AF65-F5344CB8AC3E}">
        <p14:creationId xmlns:p14="http://schemas.microsoft.com/office/powerpoint/2010/main" val="22200542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C3C8CF"/>
                </a:solidFill>
                <a:effectLst/>
                <a:latin typeface="walsheim"/>
              </a:rPr>
              <a:t>At the end of the file, we also include a common </a:t>
            </a:r>
            <a:r>
              <a:rPr lang="en-US" dirty="0" err="1"/>
              <a:t>Makefile</a:t>
            </a:r>
            <a:r>
              <a:rPr lang="en-US" dirty="0"/>
              <a:t> x86emu_base.mk</a:t>
            </a:r>
            <a:r>
              <a:rPr lang="en-US" b="0" i="0" dirty="0">
                <a:solidFill>
                  <a:srgbClr val="C3C8CF"/>
                </a:solidFill>
                <a:effectLst/>
                <a:latin typeface="walsheim"/>
              </a:rPr>
              <a:t> for both 32-bit and 64-bit products. This file includes additional configurations for the kernel build:</a:t>
            </a:r>
          </a:p>
          <a:p>
            <a:pPr algn="l" fontAlgn="base"/>
            <a:endParaRPr lang="en-US" b="0" i="0" dirty="0">
              <a:solidFill>
                <a:srgbClr val="C3C8CF"/>
              </a:solidFill>
              <a:effectLst/>
              <a:uFillTx/>
              <a:latin typeface="walsheim"/>
            </a:endParaRPr>
          </a:p>
          <a:p>
            <a:pPr algn="l"/>
            <a:r>
              <a:rPr lang="en-US" b="0" i="0" dirty="0">
                <a:solidFill>
                  <a:srgbClr val="C3C8CF"/>
                </a:solidFill>
                <a:effectLst/>
                <a:latin typeface="walsheim"/>
              </a:rPr>
              <a:t>The kernel build is usually not included in the AOSP build. You have to build them separately according to the instructions from Google. In this course, we integrate the kernel build in our own </a:t>
            </a:r>
            <a:r>
              <a:rPr lang="en-US" b="0" i="0" dirty="0" err="1">
                <a:solidFill>
                  <a:srgbClr val="C3C8CF"/>
                </a:solidFill>
                <a:effectLst/>
                <a:latin typeface="walsheim"/>
              </a:rPr>
              <a:t>Makefile</a:t>
            </a:r>
            <a:r>
              <a:rPr lang="en-US" b="0" i="0" dirty="0">
                <a:solidFill>
                  <a:srgbClr val="C3C8CF"/>
                </a:solidFill>
                <a:effectLst/>
                <a:latin typeface="walsheim"/>
              </a:rPr>
              <a:t> here. The kernel AndroidKernel.mk </a:t>
            </a:r>
            <a:r>
              <a:rPr lang="en-US" b="0" i="0" dirty="0" err="1">
                <a:solidFill>
                  <a:srgbClr val="C3C8CF"/>
                </a:solidFill>
                <a:effectLst/>
                <a:latin typeface="walsheim"/>
              </a:rPr>
              <a:t>Makefile</a:t>
            </a:r>
            <a:r>
              <a:rPr lang="en-US" b="0" i="0" dirty="0">
                <a:solidFill>
                  <a:srgbClr val="C3C8CF"/>
                </a:solidFill>
                <a:effectLst/>
                <a:latin typeface="walsheim"/>
              </a:rPr>
              <a:t> is created based on the </a:t>
            </a:r>
            <a:r>
              <a:rPr lang="en-US" b="0" i="0" dirty="0" err="1">
                <a:solidFill>
                  <a:srgbClr val="C3C8CF"/>
                </a:solidFill>
                <a:effectLst/>
                <a:latin typeface="walsheim"/>
              </a:rPr>
              <a:t>Makefile</a:t>
            </a:r>
            <a:r>
              <a:rPr lang="en-US" b="0" i="0" dirty="0">
                <a:solidFill>
                  <a:srgbClr val="C3C8CF"/>
                </a:solidFill>
                <a:effectLst/>
                <a:latin typeface="walsheim"/>
              </a:rPr>
              <a:t> of the Qualcomm kernel source at </a:t>
            </a:r>
            <a:r>
              <a:rPr lang="en-US" b="0" i="0" u="none" strike="noStrike" dirty="0">
                <a:solidFill>
                  <a:srgbClr val="4AC5E3"/>
                </a:solidFill>
                <a:effectLst/>
                <a:latin typeface="walsheim"/>
                <a:hlinkClick r:id="rId3"/>
              </a:rPr>
              <a:t>https://android.googlesource.com/kernel/msm/</a:t>
            </a:r>
            <a:r>
              <a:rPr lang="en-US" b="0" i="0" dirty="0">
                <a:solidFill>
                  <a:srgbClr val="C3C8CF"/>
                </a:solidFill>
                <a:effectLst/>
                <a:latin typeface="walsheim"/>
              </a:rPr>
              <a:t>.</a:t>
            </a:r>
          </a:p>
          <a:p>
            <a:pPr algn="l"/>
            <a:r>
              <a:rPr lang="en-US" b="0" i="0" dirty="0">
                <a:solidFill>
                  <a:srgbClr val="C3C8CF"/>
                </a:solidFill>
                <a:effectLst/>
                <a:latin typeface="walsheim"/>
              </a:rPr>
              <a:t>There are many product definition variables used in the preceding </a:t>
            </a:r>
            <a:r>
              <a:rPr lang="en-US" b="0" i="0" dirty="0" err="1">
                <a:solidFill>
                  <a:srgbClr val="C3C8CF"/>
                </a:solidFill>
                <a:effectLst/>
                <a:latin typeface="walsheim"/>
              </a:rPr>
              <a:t>Makefiles</a:t>
            </a:r>
            <a:r>
              <a:rPr lang="en-US" b="0" i="0" dirty="0">
                <a:solidFill>
                  <a:srgbClr val="C3C8CF"/>
                </a:solidFill>
                <a:effectLst/>
                <a:latin typeface="walsheim"/>
              </a:rPr>
              <a:t>. Let's review the product definition variables that we used here. Refer to the Google documents for the complete list:</a:t>
            </a:r>
          </a:p>
          <a:p>
            <a:pPr algn="l">
              <a:buFont typeface="Arial" panose="020B0604020202020204" pitchFamily="34" charset="0"/>
              <a:buChar char="•"/>
            </a:pPr>
            <a:r>
              <a:rPr lang="en-US" b="0" i="0" dirty="0">
                <a:solidFill>
                  <a:srgbClr val="FFFFFF"/>
                </a:solidFill>
                <a:effectLst/>
                <a:latin typeface="walsheim"/>
              </a:rPr>
              <a:t>PRODUCT_BRAND: This is the brand that the software is customized for. We just defined it as our device name.</a:t>
            </a:r>
          </a:p>
          <a:p>
            <a:pPr algn="l">
              <a:buFont typeface="Arial" panose="020B0604020202020204" pitchFamily="34" charset="0"/>
              <a:buChar char="•"/>
            </a:pPr>
            <a:r>
              <a:rPr lang="en-US" b="0" i="0" dirty="0">
                <a:solidFill>
                  <a:srgbClr val="FFFFFF"/>
                </a:solidFill>
                <a:effectLst/>
                <a:latin typeface="walsheim"/>
              </a:rPr>
              <a:t>PRODUCT_NAME: This is the product name that we give to the device. We set it to x86emu_x86 in this course. It is also the prefix that we can select in the lunch combo, such as x86emu_x86-eng. The suffix is the build variants.</a:t>
            </a:r>
          </a:p>
          <a:p>
            <a:pPr algn="l">
              <a:buFont typeface="Arial" panose="020B0604020202020204" pitchFamily="34" charset="0"/>
              <a:buChar char="•"/>
            </a:pPr>
            <a:r>
              <a:rPr lang="en-US" b="0" i="0" dirty="0">
                <a:solidFill>
                  <a:srgbClr val="FFFFFF"/>
                </a:solidFill>
                <a:effectLst/>
                <a:latin typeface="walsheim"/>
              </a:rPr>
              <a:t>PRODUCT_DEVICE: The name of the actual product. TARGET_DEVICE derives from this variable. This is also the board name that the build system uses to locate BoardConfig.mk. It is the x86emu for our device and it is also the directory name of our device at $AOSP/device/generic/x86emu.</a:t>
            </a:r>
          </a:p>
          <a:p>
            <a:pPr algn="l">
              <a:buFont typeface="Arial" panose="020B0604020202020204" pitchFamily="34" charset="0"/>
              <a:buChar char="•"/>
            </a:pPr>
            <a:r>
              <a:rPr lang="en-US" b="0" i="0" dirty="0">
                <a:solidFill>
                  <a:srgbClr val="FFFFFF"/>
                </a:solidFill>
                <a:effectLst/>
                <a:latin typeface="walsheim"/>
              </a:rPr>
              <a:t>PRODUCT_MODEL: This is the name that we can see in the settings in Model. As I mentioned earlier, we use this variable to differentiate the build of each lesson in this course.</a:t>
            </a:r>
          </a:p>
          <a:p>
            <a:pPr algn="l">
              <a:buFont typeface="Arial" panose="020B0604020202020204" pitchFamily="34" charset="0"/>
              <a:buChar char="•"/>
            </a:pPr>
            <a:r>
              <a:rPr lang="en-US" b="0" i="0" dirty="0">
                <a:solidFill>
                  <a:srgbClr val="FFFFFF"/>
                </a:solidFill>
                <a:effectLst/>
                <a:latin typeface="walsheim"/>
              </a:rPr>
              <a:t>PRODUCT_OUT: This is the output folder of the build result. It is the same as the environment variable $OUT.</a:t>
            </a:r>
          </a:p>
          <a:p>
            <a:pPr algn="l">
              <a:buFont typeface="Arial" panose="020B0604020202020204" pitchFamily="34" charset="0"/>
              <a:buChar char="•"/>
            </a:pPr>
            <a:r>
              <a:rPr lang="en-US" b="0" i="0" dirty="0">
                <a:solidFill>
                  <a:srgbClr val="FFFFFF"/>
                </a:solidFill>
                <a:effectLst/>
                <a:latin typeface="walsheim"/>
              </a:rPr>
              <a:t>PRODUCT_COPY_FILES: This is a list of specific files that we would like to copy to the target's filesystem. The list of words looks like </a:t>
            </a:r>
            <a:r>
              <a:rPr lang="en-US" b="0" i="0" dirty="0" err="1">
                <a:solidFill>
                  <a:srgbClr val="FFFFFF"/>
                </a:solidFill>
                <a:effectLst/>
                <a:latin typeface="walsheim"/>
              </a:rPr>
              <a:t>source_path:destination_path</a:t>
            </a:r>
            <a:r>
              <a:rPr lang="en-US" b="0" i="0" dirty="0">
                <a:solidFill>
                  <a:srgbClr val="FFFFFF"/>
                </a:solidFill>
                <a:effectLst/>
                <a:latin typeface="walsheim"/>
              </a:rPr>
              <a:t>. The file at the source path should be copied to the destination path during the build process.</a:t>
            </a:r>
          </a:p>
          <a:p>
            <a:pPr marL="158750" indent="0" algn="l" fontAlgn="base">
              <a:buNone/>
            </a:pPr>
            <a:endParaRPr dirty="0">
              <a:uFillTx/>
            </a:endParaRPr>
          </a:p>
        </p:txBody>
      </p:sp>
    </p:spTree>
    <p:extLst>
      <p:ext uri="{BB962C8B-B14F-4D97-AF65-F5344CB8AC3E}">
        <p14:creationId xmlns:p14="http://schemas.microsoft.com/office/powerpoint/2010/main" val="25713527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BoardConfig.mk defines the board-specific configurations. We define CPU/ABI, the target architecture, </a:t>
            </a:r>
            <a:r>
              <a:rPr lang="en-US" dirty="0" err="1">
                <a:effectLst/>
              </a:rPr>
              <a:t>OpenGLES</a:t>
            </a:r>
            <a:r>
              <a:rPr lang="en-US" dirty="0">
                <a:effectLst/>
              </a:rPr>
              <a:t> configurations, and so on in this file. We also define the image file size, format, and so on:</a:t>
            </a:r>
          </a:p>
          <a:p>
            <a:pPr algn="l" fontAlgn="base"/>
            <a:endParaRPr dirty="0">
              <a:uFillTx/>
            </a:endParaRPr>
          </a:p>
        </p:txBody>
      </p:sp>
    </p:spTree>
    <p:extLst>
      <p:ext uri="{BB962C8B-B14F-4D97-AF65-F5344CB8AC3E}">
        <p14:creationId xmlns:p14="http://schemas.microsoft.com/office/powerpoint/2010/main" val="35686582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This file is copied from a predefined AOSP board configuration at </a:t>
            </a:r>
            <a:r>
              <a:rPr lang="en-US" dirty="0"/>
              <a:t>$AOSP/build/target/board/generic_x86/BoardConfig.mk</a:t>
            </a:r>
            <a:r>
              <a:rPr lang="en-US" b="0" i="0" dirty="0">
                <a:solidFill>
                  <a:srgbClr val="C3C8CF"/>
                </a:solidFill>
                <a:effectLst/>
                <a:latin typeface="walsheim"/>
              </a:rPr>
              <a:t> with minor changes.</a:t>
            </a:r>
            <a:endParaRPr dirty="0">
              <a:uFillTx/>
            </a:endParaRPr>
          </a:p>
        </p:txBody>
      </p:sp>
    </p:spTree>
    <p:extLst>
      <p:ext uri="{BB962C8B-B14F-4D97-AF65-F5344CB8AC3E}">
        <p14:creationId xmlns:p14="http://schemas.microsoft.com/office/powerpoint/2010/main" val="19389975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also use the system-defined board configuration directly and overwrite predefined variables as follows:</a:t>
            </a:r>
            <a:endParaRPr dirty="0">
              <a:uFillTx/>
            </a:endParaRPr>
          </a:p>
        </p:txBody>
      </p:sp>
    </p:spTree>
    <p:extLst>
      <p:ext uri="{BB962C8B-B14F-4D97-AF65-F5344CB8AC3E}">
        <p14:creationId xmlns:p14="http://schemas.microsoft.com/office/powerpoint/2010/main" val="22132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Without this, you will find that the data connection cannot work properly in the build.</a:t>
            </a:r>
            <a:endParaRPr dirty="0">
              <a:uFillTx/>
            </a:endParaRPr>
          </a:p>
        </p:txBody>
      </p:sp>
    </p:spTree>
    <p:extLst>
      <p:ext uri="{BB962C8B-B14F-4D97-AF65-F5344CB8AC3E}">
        <p14:creationId xmlns:p14="http://schemas.microsoft.com/office/powerpoint/2010/main" val="2252344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this lesson, we want to have a brief look at recovery as well, since we have three lessons about it in the second part of this course.</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Recovery is a separate system from Android that shares the same kernel with the Android system that it supports. We can treat it as a mini operating system or an embedded application that we can find in many embedded devices. It is a dedicated application running on top of the same Linux kernel as Android and it performs a single task, which is to update the current Android system.</a:t>
            </a:r>
            <a:endParaRPr dirty="0">
              <a:uFillTx/>
            </a:endParaRPr>
          </a:p>
        </p:txBody>
      </p:sp>
    </p:spTree>
    <p:extLst>
      <p:ext uri="{BB962C8B-B14F-4D97-AF65-F5344CB8AC3E}">
        <p14:creationId xmlns:p14="http://schemas.microsoft.com/office/powerpoint/2010/main" val="7869228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As we can see, in our </a:t>
            </a:r>
            <a:r>
              <a:rPr lang="en-US" dirty="0"/>
              <a:t>device.mk</a:t>
            </a:r>
            <a:r>
              <a:rPr lang="en-US" b="0" i="0" dirty="0">
                <a:solidFill>
                  <a:srgbClr val="C3C8CF"/>
                </a:solidFill>
                <a:effectLst/>
                <a:latin typeface="walsheim"/>
              </a:rPr>
              <a:t> file, we simply inherit the common </a:t>
            </a:r>
            <a:r>
              <a:rPr lang="en-US" dirty="0"/>
              <a:t>device.mk</a:t>
            </a:r>
            <a:r>
              <a:rPr lang="en-US" b="0" i="0" dirty="0">
                <a:solidFill>
                  <a:srgbClr val="C3C8CF"/>
                </a:solidFill>
                <a:effectLst/>
                <a:latin typeface="walsheim"/>
              </a:rPr>
              <a:t> from the </a:t>
            </a:r>
            <a:r>
              <a:rPr lang="en-US" dirty="0"/>
              <a:t>generic_x86</a:t>
            </a:r>
            <a:r>
              <a:rPr lang="en-US" b="0" i="0" dirty="0">
                <a:solidFill>
                  <a:srgbClr val="C3C8CF"/>
                </a:solidFill>
                <a:effectLst/>
                <a:latin typeface="walsheim"/>
              </a:rPr>
              <a:t> device.</a:t>
            </a:r>
            <a:endParaRPr dirty="0">
              <a:uFillTx/>
            </a:endParaRPr>
          </a:p>
        </p:txBody>
      </p:sp>
    </p:spTree>
    <p:extLst>
      <p:ext uri="{BB962C8B-B14F-4D97-AF65-F5344CB8AC3E}">
        <p14:creationId xmlns:p14="http://schemas.microsoft.com/office/powerpoint/2010/main" val="14743671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look at the </a:t>
            </a:r>
            <a:r>
              <a:rPr lang="en-US" dirty="0"/>
              <a:t>device.mk</a:t>
            </a:r>
            <a:r>
              <a:rPr lang="en-US" b="0" i="0" dirty="0">
                <a:solidFill>
                  <a:srgbClr val="C3C8CF"/>
                </a:solidFill>
                <a:effectLst/>
                <a:latin typeface="walsheim"/>
              </a:rPr>
              <a:t> file for the </a:t>
            </a:r>
            <a:r>
              <a:rPr lang="en-US" dirty="0"/>
              <a:t>generic_x86</a:t>
            </a:r>
            <a:r>
              <a:rPr lang="en-US" b="0" i="0" dirty="0">
                <a:solidFill>
                  <a:srgbClr val="C3C8CF"/>
                </a:solidFill>
                <a:effectLst/>
                <a:latin typeface="walsheim"/>
              </a:rPr>
              <a:t> device as follows:</a:t>
            </a:r>
            <a:endParaRPr dirty="0">
              <a:uFillTx/>
            </a:endParaRPr>
          </a:p>
        </p:txBody>
      </p:sp>
    </p:spTree>
    <p:extLst>
      <p:ext uri="{BB962C8B-B14F-4D97-AF65-F5344CB8AC3E}">
        <p14:creationId xmlns:p14="http://schemas.microsoft.com/office/powerpoint/2010/main" val="21496184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preceding </a:t>
            </a:r>
            <a:r>
              <a:rPr lang="en-US" dirty="0"/>
              <a:t>device.mk</a:t>
            </a:r>
            <a:r>
              <a:rPr lang="en-US" b="0" i="0" dirty="0">
                <a:solidFill>
                  <a:srgbClr val="C3C8CF"/>
                </a:solidFill>
                <a:effectLst/>
                <a:latin typeface="walsheim"/>
              </a:rPr>
              <a:t> file for the </a:t>
            </a:r>
            <a:r>
              <a:rPr lang="en-US" dirty="0"/>
              <a:t>generic_x86</a:t>
            </a:r>
            <a:r>
              <a:rPr lang="en-US" b="0" i="0" dirty="0">
                <a:solidFill>
                  <a:srgbClr val="C3C8CF"/>
                </a:solidFill>
                <a:effectLst/>
                <a:latin typeface="walsheim"/>
              </a:rPr>
              <a:t> device, it overwrites a few properties and copies configuration files to the </a:t>
            </a:r>
            <a:r>
              <a:rPr lang="en-US" dirty="0"/>
              <a:t>system</a:t>
            </a:r>
            <a:r>
              <a:rPr lang="en-US" b="0" i="0" dirty="0">
                <a:solidFill>
                  <a:srgbClr val="C3C8CF"/>
                </a:solidFill>
                <a:effectLst/>
                <a:latin typeface="walsheim"/>
              </a:rPr>
              <a:t> folder. It also includes the HAL layers for the goldfish device.</a:t>
            </a:r>
            <a:endParaRPr dirty="0">
              <a:uFillTx/>
            </a:endParaRPr>
          </a:p>
        </p:txBody>
      </p:sp>
    </p:spTree>
    <p:extLst>
      <p:ext uri="{BB962C8B-B14F-4D97-AF65-F5344CB8AC3E}">
        <p14:creationId xmlns:p14="http://schemas.microsoft.com/office/powerpoint/2010/main" val="18154357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walsheim"/>
              </a:rPr>
              <a:t>Be aware that the 64-bit build for the x86emu device is not tested in this course. You must make the necessary changes by yourself if you want to test a 64-bit build.</a:t>
            </a:r>
          </a:p>
          <a:p>
            <a:pPr algn="l"/>
            <a:r>
              <a:rPr lang="en-US" b="0" i="0" dirty="0">
                <a:solidFill>
                  <a:srgbClr val="C3C8CF"/>
                </a:solidFill>
                <a:effectLst/>
                <a:latin typeface="walsheim"/>
              </a:rPr>
              <a:t>In this section, besides product-level variables as I explained before, there are also variables for the target device and board-level variables. The following is a list of variables for the target devices that are defined in BoardConfig.mk, device.mk, or product definition </a:t>
            </a:r>
            <a:r>
              <a:rPr lang="en-US" b="0" i="0" dirty="0" err="1">
                <a:solidFill>
                  <a:srgbClr val="C3C8CF"/>
                </a:solidFill>
                <a:effectLst/>
                <a:latin typeface="walsheim"/>
              </a:rPr>
              <a:t>Makefiles</a:t>
            </a:r>
            <a:r>
              <a:rPr lang="en-US" b="0" i="0" dirty="0">
                <a:solidFill>
                  <a:srgbClr val="C3C8CF"/>
                </a:solidFill>
                <a:effectLst/>
                <a:latin typeface="walsheim"/>
              </a:rPr>
              <a:t>:</a:t>
            </a:r>
          </a:p>
          <a:p>
            <a:pPr algn="l">
              <a:buFont typeface="Arial" panose="020B0604020202020204" pitchFamily="34" charset="0"/>
              <a:buChar char="•"/>
            </a:pPr>
            <a:r>
              <a:rPr lang="en-US" b="0" i="0" dirty="0">
                <a:solidFill>
                  <a:srgbClr val="FFFFFF"/>
                </a:solidFill>
                <a:effectLst/>
                <a:latin typeface="walsheim"/>
              </a:rPr>
              <a:t>TARGET_ARCH: This is the architecture of the device. It is usually something such as arm, x86, and so on.</a:t>
            </a:r>
          </a:p>
          <a:p>
            <a:pPr algn="l">
              <a:buFont typeface="Arial" panose="020B0604020202020204" pitchFamily="34" charset="0"/>
              <a:buChar char="•"/>
            </a:pPr>
            <a:r>
              <a:rPr lang="en-US" b="0" i="0" dirty="0">
                <a:solidFill>
                  <a:srgbClr val="FFFFFF"/>
                </a:solidFill>
                <a:effectLst/>
                <a:latin typeface="walsheim"/>
              </a:rPr>
              <a:t>TARGET_USERIMAGES_USE_EXT4: This variable needs to be set as true to build a filesystem in ext4 format. The filesystem can be built into other formats such as yaffs2 in the older Android version prior to Android 4.4.</a:t>
            </a:r>
          </a:p>
          <a:p>
            <a:pPr algn="l">
              <a:buFont typeface="Arial" panose="020B0604020202020204" pitchFamily="34" charset="0"/>
              <a:buChar char="•"/>
            </a:pPr>
            <a:r>
              <a:rPr lang="en-US" b="0" i="0" dirty="0">
                <a:solidFill>
                  <a:srgbClr val="FFFFFF"/>
                </a:solidFill>
                <a:effectLst/>
                <a:latin typeface="walsheim"/>
              </a:rPr>
              <a:t>TARGET_KERNEL_SOURCE: This is the path for the kernel source code. In our case, the kernel source code can be found at $AOSP/kernel.</a:t>
            </a:r>
          </a:p>
          <a:p>
            <a:pPr algn="l">
              <a:buFont typeface="Arial" panose="020B0604020202020204" pitchFamily="34" charset="0"/>
              <a:buChar char="•"/>
            </a:pPr>
            <a:r>
              <a:rPr lang="en-US" b="0" i="0" dirty="0">
                <a:solidFill>
                  <a:srgbClr val="FFFFFF"/>
                </a:solidFill>
                <a:effectLst/>
                <a:latin typeface="walsheim"/>
              </a:rPr>
              <a:t>TARGET_KERNEL_CONFIG : The kernel configuration file that we use to build the kernel source.</a:t>
            </a:r>
          </a:p>
          <a:p>
            <a:pPr algn="l"/>
            <a:r>
              <a:rPr lang="en-US" b="0" i="0" dirty="0">
                <a:solidFill>
                  <a:srgbClr val="C3C8CF"/>
                </a:solidFill>
                <a:effectLst/>
                <a:latin typeface="walsheim"/>
              </a:rPr>
              <a:t>The following is a list of board-level variables that we used in this lesson:</a:t>
            </a:r>
          </a:p>
          <a:p>
            <a:pPr algn="l">
              <a:buFont typeface="Arial" panose="020B0604020202020204" pitchFamily="34" charset="0"/>
              <a:buChar char="•"/>
            </a:pPr>
            <a:r>
              <a:rPr lang="en-US" b="0" i="0" dirty="0">
                <a:solidFill>
                  <a:srgbClr val="FFFFFF"/>
                </a:solidFill>
                <a:effectLst/>
                <a:latin typeface="walsheim"/>
              </a:rPr>
              <a:t>BOARD_SYSTEMIMAGE_PARTITION_SIZE: The size of the filesystem partition for the system image (</a:t>
            </a:r>
            <a:r>
              <a:rPr lang="en-US" b="0" i="0" dirty="0" err="1">
                <a:solidFill>
                  <a:srgbClr val="FFFFFF"/>
                </a:solidFill>
                <a:effectLst/>
                <a:latin typeface="walsheim"/>
              </a:rPr>
              <a:t>system.img</a:t>
            </a:r>
            <a:r>
              <a:rPr lang="en-US" b="0" i="0" dirty="0">
                <a:solidFill>
                  <a:srgbClr val="FFFFFF"/>
                </a:solidFill>
                <a:effectLst/>
                <a:latin typeface="walsheim"/>
              </a:rPr>
              <a:t>)</a:t>
            </a:r>
          </a:p>
          <a:p>
            <a:pPr algn="l">
              <a:buFont typeface="Arial" panose="020B0604020202020204" pitchFamily="34" charset="0"/>
              <a:buChar char="•"/>
            </a:pPr>
            <a:r>
              <a:rPr lang="en-US" b="0" i="0" dirty="0">
                <a:solidFill>
                  <a:srgbClr val="FFFFFF"/>
                </a:solidFill>
                <a:effectLst/>
                <a:latin typeface="walsheim"/>
              </a:rPr>
              <a:t>BOARD_USERDATAIMAGE_PARTITION_SIZE: The size of the filesystem partition for the user data (</a:t>
            </a:r>
            <a:r>
              <a:rPr lang="en-US" b="0" i="0" dirty="0" err="1">
                <a:solidFill>
                  <a:srgbClr val="FFFFFF"/>
                </a:solidFill>
                <a:effectLst/>
                <a:latin typeface="walsheim"/>
              </a:rPr>
              <a:t>userdata.img</a:t>
            </a:r>
            <a:r>
              <a:rPr lang="en-US" b="0" i="0" dirty="0">
                <a:solidFill>
                  <a:srgbClr val="FFFFFF"/>
                </a:solidFill>
                <a:effectLst/>
                <a:latin typeface="walsheim"/>
              </a:rPr>
              <a:t>)</a:t>
            </a:r>
          </a:p>
          <a:p>
            <a:pPr algn="l">
              <a:buFont typeface="Arial" panose="020B0604020202020204" pitchFamily="34" charset="0"/>
              <a:buChar char="•"/>
            </a:pPr>
            <a:r>
              <a:rPr lang="en-US" b="0" i="0" dirty="0">
                <a:solidFill>
                  <a:srgbClr val="FFFFFF"/>
                </a:solidFill>
                <a:effectLst/>
                <a:latin typeface="walsheim"/>
              </a:rPr>
              <a:t>BOARD_CACHEIMAGE_FILE_SYSTEM_TYPE: The filesystem format of cache partition</a:t>
            </a:r>
          </a:p>
          <a:p>
            <a:pPr algn="l">
              <a:buFont typeface="Arial" panose="020B0604020202020204" pitchFamily="34" charset="0"/>
              <a:buChar char="•"/>
            </a:pPr>
            <a:r>
              <a:rPr lang="en-US" b="0" i="0" dirty="0">
                <a:solidFill>
                  <a:srgbClr val="FFFFFF"/>
                </a:solidFill>
                <a:effectLst/>
                <a:latin typeface="walsheim"/>
              </a:rPr>
              <a:t>BOARD_FLASH_BLOCK_SIZE: The block size of the flash device</a:t>
            </a:r>
          </a:p>
          <a:p>
            <a:pPr algn="l" fontAlgn="base"/>
            <a:endParaRPr dirty="0">
              <a:uFillTx/>
            </a:endParaRPr>
          </a:p>
        </p:txBody>
      </p:sp>
    </p:spTree>
    <p:extLst>
      <p:ext uri="{BB962C8B-B14F-4D97-AF65-F5344CB8AC3E}">
        <p14:creationId xmlns:p14="http://schemas.microsoft.com/office/powerpoint/2010/main" val="30523534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dirty="0">
                <a:solidFill>
                  <a:srgbClr val="FFFFFF"/>
                </a:solidFill>
                <a:effectLst/>
              </a:rPr>
              <a:t>Building and testing x86emu</a:t>
            </a:r>
          </a:p>
          <a:p>
            <a:r>
              <a:rPr lang="en-US" dirty="0">
                <a:effectLst/>
              </a:rPr>
              <a:t>Once we have the source code, we can start to build and test our x86emu device in this section.</a:t>
            </a:r>
          </a:p>
          <a:p>
            <a:pPr algn="l" fontAlgn="base"/>
            <a:endParaRPr lang="en-US" dirty="0">
              <a:uFillTx/>
            </a:endParaRPr>
          </a:p>
          <a:p>
            <a:r>
              <a:rPr lang="en-US" dirty="0">
                <a:effectLst/>
              </a:rPr>
              <a:t>Before we start to build x86emu, let's have a quick look at the Android build system first. The major difference between the Android build system from other make-based build systems is that the Android build system doesn't rely on recursive </a:t>
            </a:r>
            <a:r>
              <a:rPr lang="en-US" dirty="0" err="1">
                <a:effectLst/>
              </a:rPr>
              <a:t>Makefiles</a:t>
            </a:r>
            <a:r>
              <a:rPr lang="en-US" dirty="0">
                <a:effectLst/>
              </a:rPr>
              <a:t>. Android </a:t>
            </a:r>
            <a:r>
              <a:rPr lang="en-US" dirty="0" err="1">
                <a:effectLst/>
              </a:rPr>
              <a:t>Makefiles</a:t>
            </a:r>
            <a:r>
              <a:rPr lang="en-US" dirty="0">
                <a:effectLst/>
              </a:rPr>
              <a:t> end in the extension .</a:t>
            </a:r>
            <a:r>
              <a:rPr lang="en-US" dirty="0" err="1">
                <a:effectLst/>
              </a:rPr>
              <a:t>mk</a:t>
            </a:r>
            <a:r>
              <a:rPr lang="en-US" dirty="0">
                <a:effectLst/>
              </a:rPr>
              <a:t>; the main </a:t>
            </a:r>
            <a:r>
              <a:rPr lang="en-US" dirty="0" err="1">
                <a:effectLst/>
              </a:rPr>
              <a:t>Makefile</a:t>
            </a:r>
            <a:r>
              <a:rPr lang="en-US" dirty="0">
                <a:effectLst/>
              </a:rPr>
              <a:t> for a particular source directory is named Android.mk. The build system imports all Android.mk from various folders to create one large </a:t>
            </a:r>
            <a:r>
              <a:rPr lang="en-US" dirty="0" err="1">
                <a:effectLst/>
              </a:rPr>
              <a:t>Makefile</a:t>
            </a:r>
            <a:r>
              <a:rPr lang="en-US" dirty="0">
                <a:effectLst/>
              </a:rPr>
              <a:t> to start the build, as we can see from the following code snippet:</a:t>
            </a:r>
          </a:p>
          <a:p>
            <a:pPr algn="l" fontAlgn="base"/>
            <a:endParaRPr dirty="0">
              <a:uFillTx/>
            </a:endParaRPr>
          </a:p>
        </p:txBody>
      </p:sp>
    </p:spTree>
    <p:extLst>
      <p:ext uri="{BB962C8B-B14F-4D97-AF65-F5344CB8AC3E}">
        <p14:creationId xmlns:p14="http://schemas.microsoft.com/office/powerpoint/2010/main" val="18980861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we start the build, we must set up the build environment first. </a:t>
            </a:r>
            <a:endParaRPr dirty="0">
              <a:uFillTx/>
            </a:endParaRPr>
          </a:p>
        </p:txBody>
      </p:sp>
    </p:spTree>
    <p:extLst>
      <p:ext uri="{BB962C8B-B14F-4D97-AF65-F5344CB8AC3E}">
        <p14:creationId xmlns:p14="http://schemas.microsoft.com/office/powerpoint/2010/main" val="33576348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5741192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learnt this in </a:t>
            </a:r>
            <a:r>
              <a:rPr lang="en-US" b="0" i="0" u="none" strike="noStrike" dirty="0">
                <a:solidFill>
                  <a:srgbClr val="4AC5E3"/>
                </a:solidFill>
                <a:effectLst/>
                <a:latin typeface="walsheim"/>
                <a:hlinkClick r:id="rId3"/>
              </a:rPr>
              <a:t>lesson 2</a:t>
            </a:r>
            <a:r>
              <a:rPr lang="en-US" b="0" i="0" dirty="0">
                <a:solidFill>
                  <a:srgbClr val="C3C8CF"/>
                </a:solidFill>
                <a:effectLst/>
                <a:latin typeface="walsheim"/>
              </a:rPr>
              <a:t>, </a:t>
            </a:r>
            <a:r>
              <a:rPr lang="en-US" b="0" i="1" dirty="0">
                <a:solidFill>
                  <a:srgbClr val="C3C8CF"/>
                </a:solidFill>
                <a:effectLst/>
                <a:latin typeface="walsheim"/>
              </a:rPr>
              <a:t>Setting Up the Development Environment</a:t>
            </a:r>
            <a:r>
              <a:rPr lang="en-US" b="0" i="0" dirty="0">
                <a:solidFill>
                  <a:srgbClr val="C3C8CF"/>
                </a:solidFill>
                <a:effectLst/>
                <a:latin typeface="walsheim"/>
              </a:rPr>
              <a:t>, when we built the Android emulator image. You may notice that the difference here in the menu items is that the menu includes the device configurations added by us in this lesson.</a:t>
            </a:r>
            <a:endParaRPr dirty="0">
              <a:uFillTx/>
            </a:endParaRPr>
          </a:p>
        </p:txBody>
      </p:sp>
    </p:spTree>
    <p:extLst>
      <p:ext uri="{BB962C8B-B14F-4D97-AF65-F5344CB8AC3E}">
        <p14:creationId xmlns:p14="http://schemas.microsoft.com/office/powerpoint/2010/main" val="34194334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-j4 option is used to specify the number of concurrent make sessions. It is related to the number of CPU cores that you have on your system, for example, you may choose -j8 in a more powerful hardware platform. The m command is available after we execute source build/envsetup.sh. It is equivalent to </a:t>
            </a:r>
            <a:r>
              <a:rPr lang="en-US" dirty="0" err="1">
                <a:uFillTx/>
              </a:rPr>
              <a:t>croot</a:t>
            </a:r>
            <a:r>
              <a:rPr lang="en-US" dirty="0">
                <a:uFillTx/>
              </a:rPr>
              <a:t>; make -j4.</a:t>
            </a:r>
            <a:endParaRPr dirty="0">
              <a:uFillTx/>
            </a:endParaRPr>
          </a:p>
        </p:txBody>
      </p:sp>
    </p:spTree>
    <p:extLst>
      <p:ext uri="{BB962C8B-B14F-4D97-AF65-F5344CB8AC3E}">
        <p14:creationId xmlns:p14="http://schemas.microsoft.com/office/powerpoint/2010/main" val="24763416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 may use other frequently used build targets. Here is a list of them that you may refer to in your build:</a:t>
            </a:r>
          </a:p>
          <a:p>
            <a:pPr algn="l" fontAlgn="base"/>
            <a:endParaRPr lang="en-US" dirty="0">
              <a:uFillTx/>
            </a:endParaRPr>
          </a:p>
          <a:p>
            <a:pPr algn="l" fontAlgn="base"/>
            <a:r>
              <a:rPr lang="en-US" dirty="0">
                <a:uFillTx/>
              </a:rPr>
              <a:t>make </a:t>
            </a:r>
            <a:r>
              <a:rPr lang="en-US" dirty="0" err="1">
                <a:uFillTx/>
              </a:rPr>
              <a:t>sdk</a:t>
            </a:r>
            <a:r>
              <a:rPr lang="en-US" dirty="0">
                <a:uFillTx/>
              </a:rPr>
              <a:t>: Build the tools that are part of an SDK (</a:t>
            </a:r>
            <a:r>
              <a:rPr lang="en-US" dirty="0" err="1">
                <a:uFillTx/>
              </a:rPr>
              <a:t>adb</a:t>
            </a:r>
            <a:r>
              <a:rPr lang="en-US" dirty="0">
                <a:uFillTx/>
              </a:rPr>
              <a:t>, </a:t>
            </a:r>
            <a:r>
              <a:rPr lang="en-US" dirty="0" err="1">
                <a:uFillTx/>
              </a:rPr>
              <a:t>fastboot</a:t>
            </a:r>
            <a:r>
              <a:rPr lang="en-US" dirty="0">
                <a:uFillTx/>
              </a:rPr>
              <a:t>, and so on).</a:t>
            </a:r>
          </a:p>
          <a:p>
            <a:pPr algn="l" fontAlgn="base"/>
            <a:r>
              <a:rPr lang="en-US" dirty="0">
                <a:uFillTx/>
              </a:rPr>
              <a:t>make </a:t>
            </a:r>
            <a:r>
              <a:rPr lang="en-US" dirty="0" err="1">
                <a:uFillTx/>
              </a:rPr>
              <a:t>snod</a:t>
            </a:r>
            <a:r>
              <a:rPr lang="en-US" dirty="0">
                <a:uFillTx/>
              </a:rPr>
              <a:t>: Build the system image from the current software binaries.</a:t>
            </a:r>
          </a:p>
          <a:p>
            <a:pPr algn="l" fontAlgn="base"/>
            <a:r>
              <a:rPr lang="en-US" dirty="0">
                <a:uFillTx/>
              </a:rPr>
              <a:t>make all: Make everything, whether it is included in the product definition or not.</a:t>
            </a:r>
          </a:p>
          <a:p>
            <a:pPr algn="l" fontAlgn="base"/>
            <a:r>
              <a:rPr lang="en-US" dirty="0">
                <a:uFillTx/>
              </a:rPr>
              <a:t>make clean: Remove all built files (prepare for a new build). It is the same as rm -rf out/&lt;configuration&gt;/.</a:t>
            </a:r>
          </a:p>
          <a:p>
            <a:pPr algn="l" fontAlgn="base"/>
            <a:r>
              <a:rPr lang="en-US" dirty="0">
                <a:uFillTx/>
              </a:rPr>
              <a:t>make modules: Shows a list of submodules that can be built (a list of all LOCAL_MODULE definitions).</a:t>
            </a:r>
          </a:p>
          <a:p>
            <a:pPr algn="l" fontAlgn="base"/>
            <a:r>
              <a:rPr lang="en-US" dirty="0">
                <a:uFillTx/>
              </a:rPr>
              <a:t>make &lt;</a:t>
            </a:r>
            <a:r>
              <a:rPr lang="en-US" dirty="0" err="1">
                <a:uFillTx/>
              </a:rPr>
              <a:t>local_module</a:t>
            </a:r>
            <a:r>
              <a:rPr lang="en-US" dirty="0">
                <a:uFillTx/>
              </a:rPr>
              <a:t>&gt;: Make a specific module (note that this is not the same as the directory name. It is the LOCAL_MODULE definition in the Android.mk file).</a:t>
            </a:r>
          </a:p>
          <a:p>
            <a:pPr algn="l" fontAlgn="base"/>
            <a:r>
              <a:rPr lang="en-US" dirty="0">
                <a:uFillTx/>
              </a:rPr>
              <a:t>make clean-&lt;</a:t>
            </a:r>
            <a:r>
              <a:rPr lang="en-US" dirty="0" err="1">
                <a:uFillTx/>
              </a:rPr>
              <a:t>local_module</a:t>
            </a:r>
            <a:r>
              <a:rPr lang="en-US" dirty="0">
                <a:uFillTx/>
              </a:rPr>
              <a:t>&gt;: Clean a specific module.</a:t>
            </a:r>
          </a:p>
          <a:p>
            <a:pPr algn="l" fontAlgn="base"/>
            <a:r>
              <a:rPr lang="en-US" dirty="0">
                <a:uFillTx/>
              </a:rPr>
              <a:t>make </a:t>
            </a:r>
            <a:r>
              <a:rPr lang="en-US" dirty="0" err="1">
                <a:uFillTx/>
              </a:rPr>
              <a:t>bootimage</a:t>
            </a:r>
            <a:r>
              <a:rPr lang="en-US" dirty="0">
                <a:uFillTx/>
              </a:rPr>
              <a:t> TARGET_PREBUILT_KERNEL=/path/to/</a:t>
            </a:r>
            <a:r>
              <a:rPr lang="en-US" dirty="0" err="1">
                <a:uFillTx/>
              </a:rPr>
              <a:t>bzImage</a:t>
            </a:r>
            <a:r>
              <a:rPr lang="en-US" dirty="0">
                <a:uFillTx/>
              </a:rPr>
              <a:t>: Create a new boot image with custom </a:t>
            </a:r>
            <a:r>
              <a:rPr lang="en-US" dirty="0" err="1">
                <a:uFillTx/>
              </a:rPr>
              <a:t>bzImage</a:t>
            </a:r>
            <a:r>
              <a:rPr lang="en-US" dirty="0">
                <a:uFillTx/>
              </a:rPr>
              <a:t>.</a:t>
            </a:r>
          </a:p>
          <a:p>
            <a:pPr algn="l" fontAlgn="base"/>
            <a:r>
              <a:rPr lang="en-US" dirty="0">
                <a:uFillTx/>
              </a:rPr>
              <a:t>make </a:t>
            </a:r>
            <a:r>
              <a:rPr lang="en-US" dirty="0" err="1">
                <a:uFillTx/>
              </a:rPr>
              <a:t>recoveryimage</a:t>
            </a:r>
            <a:r>
              <a:rPr lang="en-US" dirty="0">
                <a:uFillTx/>
              </a:rPr>
              <a:t>: Make the recovery in bootable/recovery/.</a:t>
            </a:r>
            <a:endParaRPr dirty="0">
              <a:uFillTx/>
            </a:endParaRPr>
          </a:p>
        </p:txBody>
      </p:sp>
    </p:spTree>
    <p:extLst>
      <p:ext uri="{BB962C8B-B14F-4D97-AF65-F5344CB8AC3E}">
        <p14:creationId xmlns:p14="http://schemas.microsoft.com/office/powerpoint/2010/main" val="421023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When the system boots to recovery mode, it boots from a dedicated partition in the flash. This partition includes the recovery image that includes a Linux kernel and a special </a:t>
            </a:r>
            <a:r>
              <a:rPr lang="en-US" b="0" i="0" dirty="0" err="1">
                <a:solidFill>
                  <a:srgbClr val="C3C8CF"/>
                </a:solidFill>
                <a:effectLst/>
                <a:latin typeface="walsheim"/>
              </a:rPr>
              <a:t>ramdisk</a:t>
            </a:r>
            <a:r>
              <a:rPr lang="en-US" b="0" i="0" dirty="0">
                <a:solidFill>
                  <a:srgbClr val="C3C8CF"/>
                </a:solidFill>
                <a:effectLst/>
                <a:latin typeface="walsheim"/>
              </a:rPr>
              <a:t> image. If we look at Nexus 5 partitions, we will see the following list:</a:t>
            </a:r>
            <a:endParaRPr dirty="0">
              <a:uFillTx/>
            </a:endParaRPr>
          </a:p>
        </p:txBody>
      </p:sp>
    </p:spTree>
    <p:extLst>
      <p:ext uri="{BB962C8B-B14F-4D97-AF65-F5344CB8AC3E}">
        <p14:creationId xmlns:p14="http://schemas.microsoft.com/office/powerpoint/2010/main" val="31457975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Besides the build targets, there are some helper macros and functions that are installed when you source </a:t>
            </a:r>
            <a:r>
              <a:rPr lang="en-US" dirty="0"/>
              <a:t>envsetup.sh</a:t>
            </a:r>
            <a:r>
              <a:rPr lang="en-US" b="0" i="0" dirty="0">
                <a:solidFill>
                  <a:srgbClr val="C3C8CF"/>
                </a:solidFill>
                <a:effectLst/>
                <a:latin typeface="walsheim"/>
              </a:rPr>
              <a:t>. You can find out what they are by using the </a:t>
            </a:r>
            <a:r>
              <a:rPr lang="en-US" dirty="0"/>
              <a:t>hmm</a:t>
            </a:r>
            <a:r>
              <a:rPr lang="en-US" b="0" i="0" dirty="0">
                <a:solidFill>
                  <a:srgbClr val="C3C8CF"/>
                </a:solidFill>
                <a:effectLst/>
                <a:latin typeface="walsheim"/>
              </a:rPr>
              <a:t> command:</a:t>
            </a:r>
            <a:endParaRPr dirty="0">
              <a:uFillTx/>
            </a:endParaRPr>
          </a:p>
        </p:txBody>
      </p:sp>
    </p:spTree>
    <p:extLst>
      <p:ext uri="{BB962C8B-B14F-4D97-AF65-F5344CB8AC3E}">
        <p14:creationId xmlns:p14="http://schemas.microsoft.com/office/powerpoint/2010/main" val="26034080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After we build the target successfully, we can find the images at out/target/product/x86emu in our case. We can also use the environment variable $OUT as follows to list the build output:</a:t>
            </a:r>
          </a:p>
          <a:p>
            <a:pPr algn="l" fontAlgn="base"/>
            <a:endParaRPr dirty="0">
              <a:uFillTx/>
            </a:endParaRPr>
          </a:p>
        </p:txBody>
      </p:sp>
    </p:spTree>
    <p:extLst>
      <p:ext uri="{BB962C8B-B14F-4D97-AF65-F5344CB8AC3E}">
        <p14:creationId xmlns:p14="http://schemas.microsoft.com/office/powerpoint/2010/main" val="19042552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test x86emu, we can use the AVD a25x86 that we created in lesson 2, Setting Up the Development Environment. </a:t>
            </a:r>
            <a:endParaRPr dirty="0">
              <a:uFillTx/>
            </a:endParaRPr>
          </a:p>
        </p:txBody>
      </p:sp>
    </p:spTree>
    <p:extLst>
      <p:ext uri="{BB962C8B-B14F-4D97-AF65-F5344CB8AC3E}">
        <p14:creationId xmlns:p14="http://schemas.microsoft.com/office/powerpoint/2010/main" val="17764562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1652053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We can see from About phone that Model is x86emu_android-7.1.1_r4_ch04, which we specified in the product definition </a:t>
            </a:r>
            <a:r>
              <a:rPr lang="en-US" b="0" i="0" dirty="0" err="1">
                <a:solidFill>
                  <a:srgbClr val="C3C8CF"/>
                </a:solidFill>
                <a:effectLst/>
                <a:latin typeface="walsheim"/>
              </a:rPr>
              <a:t>Makefile</a:t>
            </a:r>
            <a:r>
              <a:rPr lang="en-US" b="0" i="0" dirty="0">
                <a:solidFill>
                  <a:srgbClr val="C3C8CF"/>
                </a:solidFill>
                <a:effectLst/>
                <a:latin typeface="walsheim"/>
              </a:rPr>
              <a:t> x86emu_x86.mk. Kernel version is 3.10.0 and Build number is the build target x86emu_x86-eng.</a:t>
            </a:r>
          </a:p>
          <a:p>
            <a:pPr algn="l"/>
            <a:r>
              <a:rPr lang="en-US" b="0" i="0" dirty="0">
                <a:solidFill>
                  <a:srgbClr val="C3C8CF"/>
                </a:solidFill>
                <a:effectLst/>
                <a:latin typeface="walsheim"/>
              </a:rPr>
              <a:t>If you want to test the images in this lesson without setting up your own build, you can download the images from </a:t>
            </a:r>
            <a:r>
              <a:rPr lang="en-US" b="0" i="0" dirty="0" err="1">
                <a:solidFill>
                  <a:srgbClr val="C3C8CF"/>
                </a:solidFill>
                <a:effectLst/>
                <a:latin typeface="walsheim"/>
              </a:rPr>
              <a:t>SourceForge</a:t>
            </a:r>
            <a:r>
              <a:rPr lang="en-US" b="0" i="0" dirty="0">
                <a:solidFill>
                  <a:srgbClr val="C3C8CF"/>
                </a:solidFill>
                <a:effectLst/>
                <a:latin typeface="walsheim"/>
              </a:rPr>
              <a:t> at </a:t>
            </a:r>
            <a:r>
              <a:rPr lang="en-US" b="0" i="0" u="none" strike="noStrike" dirty="0">
                <a:solidFill>
                  <a:srgbClr val="4AC5E3"/>
                </a:solidFill>
                <a:effectLst/>
                <a:latin typeface="walsheim"/>
                <a:hlinkClick r:id="rId3"/>
              </a:rPr>
              <a:t>https://sourceforge.net/projects/Android-system-programming/files/android-7/ch04/</a:t>
            </a:r>
            <a:r>
              <a:rPr lang="en-US" b="0" i="0" dirty="0">
                <a:solidFill>
                  <a:srgbClr val="C3C8CF"/>
                </a:solidFill>
                <a:effectLst/>
                <a:latin typeface="walsheim"/>
              </a:rPr>
              <a:t>.</a:t>
            </a:r>
          </a:p>
          <a:p>
            <a:pPr algn="l" fontAlgn="base"/>
            <a:endParaRPr dirty="0">
              <a:uFillTx/>
            </a:endParaRPr>
          </a:p>
        </p:txBody>
      </p:sp>
    </p:spTree>
    <p:extLst>
      <p:ext uri="{BB962C8B-B14F-4D97-AF65-F5344CB8AC3E}">
        <p14:creationId xmlns:p14="http://schemas.microsoft.com/office/powerpoint/2010/main" val="38198697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Even though Android Studio is the default IDE for Android application development, I prefer Eclipse for Android system programming. With Eclipse, we can build both native and Java applications. We can also integrate AOSP builds in Eclipse projects.</a:t>
            </a:r>
          </a:p>
          <a:p>
            <a:r>
              <a:rPr lang="en-US" dirty="0">
                <a:effectLst/>
              </a:rPr>
              <a:t>To set up the Eclipse environment, you can use the latest Eclipse with ADT plugin or you can download an old ADT bundle from Google.</a:t>
            </a:r>
          </a:p>
          <a:p>
            <a:r>
              <a:rPr lang="en-US" dirty="0">
                <a:effectLst/>
              </a:rPr>
              <a:t>For Linux x86 or x86_64:</a:t>
            </a:r>
          </a:p>
          <a:p>
            <a:pPr>
              <a:buFont typeface="Arial" panose="020B0604020202020204" pitchFamily="34" charset="0"/>
              <a:buChar char="•"/>
            </a:pPr>
            <a:r>
              <a:rPr lang="en-US" u="none" strike="noStrike" dirty="0">
                <a:solidFill>
                  <a:srgbClr val="4AC5E3"/>
                </a:solidFill>
                <a:effectLst/>
                <a:hlinkClick r:id="rId3"/>
              </a:rPr>
              <a:t>http://dl.google.com/Android/adt/adt-bundle-linux-x86_64-20140702.zip</a:t>
            </a:r>
            <a:endParaRPr lang="en-US" dirty="0">
              <a:solidFill>
                <a:srgbClr val="FFFFFF"/>
              </a:solidFill>
              <a:effectLst/>
            </a:endParaRPr>
          </a:p>
          <a:p>
            <a:pPr>
              <a:buFont typeface="Arial" panose="020B0604020202020204" pitchFamily="34" charset="0"/>
              <a:buChar char="•"/>
            </a:pPr>
            <a:r>
              <a:rPr lang="en-US" u="none" strike="noStrike" dirty="0">
                <a:solidFill>
                  <a:srgbClr val="4AC5E3"/>
                </a:solidFill>
                <a:effectLst/>
                <a:hlinkClick r:id="rId4"/>
              </a:rPr>
              <a:t>http://dl.google.com/Android/adt/adt-bundle-linux-x86-20140702.zip</a:t>
            </a:r>
            <a:endParaRPr lang="en-US" dirty="0">
              <a:solidFill>
                <a:srgbClr val="FFFFFF"/>
              </a:solidFill>
              <a:effectLst/>
            </a:endParaRPr>
          </a:p>
          <a:p>
            <a:pPr algn="l" fontAlgn="base"/>
            <a:endParaRPr dirty="0">
              <a:uFillTx/>
            </a:endParaRPr>
          </a:p>
        </p:txBody>
      </p:sp>
    </p:spTree>
    <p:extLst>
      <p:ext uri="{BB962C8B-B14F-4D97-AF65-F5344CB8AC3E}">
        <p14:creationId xmlns:p14="http://schemas.microsoft.com/office/powerpoint/2010/main" val="18089791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need to define a few build targets that can be used in Eclipse. Let's see how to import an x86emu device build into the Eclipse project. We will use Eclipse from the ADT bundle to explain the process. </a:t>
            </a:r>
            <a:endParaRPr dirty="0">
              <a:uFillTx/>
            </a:endParaRPr>
          </a:p>
        </p:txBody>
      </p:sp>
    </p:spTree>
    <p:extLst>
      <p:ext uri="{BB962C8B-B14F-4D97-AF65-F5344CB8AC3E}">
        <p14:creationId xmlns:p14="http://schemas.microsoft.com/office/powerpoint/2010/main" val="18093997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0507947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After we have installed the ADT bundle, we can find Eclipse in the preceding directory under the SDK installation path. After we launch Eclipse, select the C/C++ Perspective, as shown in the following screenshot:</a:t>
            </a:r>
          </a:p>
          <a:p>
            <a:br>
              <a:rPr lang="en-US" dirty="0"/>
            </a:br>
            <a:endParaRPr dirty="0">
              <a:uFillTx/>
            </a:endParaRPr>
          </a:p>
        </p:txBody>
      </p:sp>
    </p:spTree>
    <p:extLst>
      <p:ext uri="{BB962C8B-B14F-4D97-AF65-F5344CB8AC3E}">
        <p14:creationId xmlns:p14="http://schemas.microsoft.com/office/powerpoint/2010/main" val="11688498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import the x86emu directory as an existing </a:t>
            </a:r>
            <a:r>
              <a:rPr lang="en-US" b="0" i="0" dirty="0" err="1">
                <a:solidFill>
                  <a:srgbClr val="C3C8CF"/>
                </a:solidFill>
                <a:effectLst/>
                <a:latin typeface="walsheim"/>
              </a:rPr>
              <a:t>Makefile</a:t>
            </a:r>
            <a:r>
              <a:rPr lang="en-US" b="0" i="0" dirty="0">
                <a:solidFill>
                  <a:srgbClr val="C3C8CF"/>
                </a:solidFill>
                <a:effectLst/>
                <a:latin typeface="walsheim"/>
              </a:rPr>
              <a:t> project to Eclipse by selecting File | Import... | Existing Code as </a:t>
            </a:r>
            <a:r>
              <a:rPr lang="en-US" b="0" i="0" dirty="0" err="1">
                <a:solidFill>
                  <a:srgbClr val="C3C8CF"/>
                </a:solidFill>
                <a:effectLst/>
                <a:latin typeface="walsheim"/>
              </a:rPr>
              <a:t>Makefile</a:t>
            </a:r>
            <a:r>
              <a:rPr lang="en-US" b="0" i="0" dirty="0">
                <a:solidFill>
                  <a:srgbClr val="C3C8CF"/>
                </a:solidFill>
                <a:effectLst/>
                <a:latin typeface="walsheim"/>
              </a:rPr>
              <a:t> Project, as shown in the following screenshot:</a:t>
            </a:r>
            <a:endParaRPr dirty="0">
              <a:uFillTx/>
            </a:endParaRPr>
          </a:p>
        </p:txBody>
      </p:sp>
    </p:spTree>
    <p:extLst>
      <p:ext uri="{BB962C8B-B14F-4D97-AF65-F5344CB8AC3E}">
        <p14:creationId xmlns:p14="http://schemas.microsoft.com/office/powerpoint/2010/main" val="1235270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list includes 29 partitions and recovery partition is one of them. The recovery </a:t>
            </a:r>
            <a:r>
              <a:rPr lang="en-US" b="0" i="0" dirty="0" err="1">
                <a:solidFill>
                  <a:srgbClr val="C3C8CF"/>
                </a:solidFill>
                <a:effectLst/>
                <a:latin typeface="walsheim"/>
              </a:rPr>
              <a:t>ramdisk</a:t>
            </a:r>
            <a:r>
              <a:rPr lang="en-US" b="0" i="0" dirty="0">
                <a:solidFill>
                  <a:srgbClr val="C3C8CF"/>
                </a:solidFill>
                <a:effectLst/>
                <a:latin typeface="walsheim"/>
              </a:rPr>
              <a:t> of recovery, it has a similar directory structure to the normal </a:t>
            </a:r>
            <a:r>
              <a:rPr lang="en-US" b="0" i="0" dirty="0" err="1">
                <a:solidFill>
                  <a:srgbClr val="C3C8CF"/>
                </a:solidFill>
                <a:effectLst/>
                <a:latin typeface="walsheim"/>
              </a:rPr>
              <a:t>ramdisk</a:t>
            </a:r>
            <a:r>
              <a:rPr lang="en-US" b="0" i="0" dirty="0">
                <a:solidFill>
                  <a:srgbClr val="C3C8CF"/>
                </a:solidFill>
                <a:effectLst/>
                <a:latin typeface="walsheim"/>
              </a:rPr>
              <a:t>. In the </a:t>
            </a:r>
            <a:r>
              <a:rPr lang="en-US" b="0" i="0" dirty="0" err="1">
                <a:solidFill>
                  <a:srgbClr val="C3C8CF"/>
                </a:solidFill>
                <a:effectLst/>
                <a:latin typeface="walsheim"/>
              </a:rPr>
              <a:t>init</a:t>
            </a:r>
            <a:r>
              <a:rPr lang="en-US" b="0" i="0" dirty="0">
                <a:solidFill>
                  <a:srgbClr val="C3C8CF"/>
                </a:solidFill>
                <a:effectLst/>
                <a:latin typeface="walsheim"/>
              </a:rPr>
              <a:t> script of recovery </a:t>
            </a:r>
            <a:r>
              <a:rPr lang="en-US" b="0" i="0" dirty="0" err="1">
                <a:solidFill>
                  <a:srgbClr val="C3C8CF"/>
                </a:solidFill>
                <a:effectLst/>
                <a:latin typeface="walsheim"/>
              </a:rPr>
              <a:t>ramdisk</a:t>
            </a:r>
            <a:r>
              <a:rPr lang="en-US" b="0" i="0" dirty="0">
                <a:solidFill>
                  <a:srgbClr val="C3C8CF"/>
                </a:solidFill>
                <a:effectLst/>
                <a:latin typeface="walsheim"/>
              </a:rPr>
              <a:t>, </a:t>
            </a:r>
            <a:r>
              <a:rPr lang="en-US" b="0" i="0" dirty="0" err="1">
                <a:solidFill>
                  <a:srgbClr val="C3C8CF"/>
                </a:solidFill>
                <a:effectLst/>
                <a:latin typeface="walsheim"/>
              </a:rPr>
              <a:t>init</a:t>
            </a:r>
            <a:r>
              <a:rPr lang="en-US" b="0" i="0" dirty="0">
                <a:solidFill>
                  <a:srgbClr val="C3C8CF"/>
                </a:solidFill>
                <a:effectLst/>
                <a:latin typeface="walsheim"/>
              </a:rPr>
              <a:t> starts the recovery program and it is the main process of the recovery mode. The recovery itself is the same as other native daemons in the Android system. The programming for recovery is part of the scope of Android system programming. The programming language and debug method for recovery is also the same as native Android applications. We will discuss this in more depth in the second part of this course.</a:t>
            </a:r>
            <a:endParaRPr dirty="0">
              <a:uFillTx/>
            </a:endParaRPr>
          </a:p>
        </p:txBody>
      </p:sp>
    </p:spTree>
    <p:extLst>
      <p:ext uri="{BB962C8B-B14F-4D97-AF65-F5344CB8AC3E}">
        <p14:creationId xmlns:p14="http://schemas.microsoft.com/office/powerpoint/2010/main" val="14309640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Click on Net and navigate to the </a:t>
            </a:r>
            <a:r>
              <a:rPr lang="en-US" dirty="0"/>
              <a:t>$AOSP/device/generic/x86emu</a:t>
            </a:r>
            <a:r>
              <a:rPr lang="en-US" b="0" i="0" dirty="0">
                <a:solidFill>
                  <a:srgbClr val="C3C8CF"/>
                </a:solidFill>
                <a:effectLst/>
                <a:latin typeface="walsheim"/>
              </a:rPr>
              <a:t> folder to import the source code, as shown in the following screenshot: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Once we import the project, we should be able to see that all files under the </a:t>
            </a:r>
            <a:r>
              <a:rPr lang="en-US" dirty="0"/>
              <a:t>x86emu</a:t>
            </a:r>
            <a:r>
              <a:rPr lang="en-US" b="0" i="0" dirty="0">
                <a:solidFill>
                  <a:srgbClr val="C3C8CF"/>
                </a:solidFill>
                <a:effectLst/>
                <a:latin typeface="walsheim"/>
              </a:rPr>
              <a:t> folder are shown on the right-hand side in Project Explorer, as we can see in the following screenshot. Then we can click the right mouse button to see the menu list for the project and select Make Targets | Create... | Create Make Target. </a:t>
            </a:r>
            <a:endParaRPr dirty="0">
              <a:uFillTx/>
            </a:endParaRPr>
          </a:p>
        </p:txBody>
      </p:sp>
    </p:spTree>
    <p:extLst>
      <p:ext uri="{BB962C8B-B14F-4D97-AF65-F5344CB8AC3E}">
        <p14:creationId xmlns:p14="http://schemas.microsoft.com/office/powerpoint/2010/main" val="36778883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8090191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What we do here is launch the AOSP build at the AOSP root directory. We also generate a log file for the build using a naming convention, </a:t>
            </a:r>
            <a:r>
              <a:rPr lang="en-US" dirty="0"/>
              <a:t>x86emu-{$DATE}.txt</a:t>
            </a:r>
            <a:r>
              <a:rPr lang="en-US" b="0" i="0" dirty="0">
                <a:solidFill>
                  <a:srgbClr val="C3C8CF"/>
                </a:solidFill>
                <a:effectLst/>
                <a:latin typeface="walsheim"/>
              </a:rPr>
              <a:t>, and you can find this log file at the AOSP root folder after the build is completed.</a:t>
            </a:r>
            <a:endParaRPr dirty="0">
              <a:uFillTx/>
            </a:endParaRPr>
          </a:p>
        </p:txBody>
      </p:sp>
    </p:spTree>
    <p:extLst>
      <p:ext uri="{BB962C8B-B14F-4D97-AF65-F5344CB8AC3E}">
        <p14:creationId xmlns:p14="http://schemas.microsoft.com/office/powerpoint/2010/main" val="26645579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to improve the efficiency of development work, we integrated the AOSP build in Eclipse. In the next lesson, we will extend Android emulator to support ARM binary translation using the x86emu device.</a:t>
            </a:r>
          </a:p>
          <a:p>
            <a:pPr algn="l" fontAlgn="base"/>
            <a:endParaRPr dirty="0">
              <a:uFillTx/>
            </a:endParaRPr>
          </a:p>
        </p:txBody>
      </p:sp>
    </p:spTree>
    <p:extLst>
      <p:ext uri="{BB962C8B-B14F-4D97-AF65-F5344CB8AC3E}">
        <p14:creationId xmlns:p14="http://schemas.microsoft.com/office/powerpoint/2010/main" val="9030060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created a new x86emu device in the last lesson. This is the foundation of further customization and extension. As we know, if the application includes native libraries, it cannot run on a different processor architecture. Most Android applications are built for the ARM platform. We usually have problems with running these applications with ARM native libraries on Intel x86 platform. However, Google provides a solution for this situation from Android 5 and above called </a:t>
            </a:r>
            <a:r>
              <a:rPr lang="en-US" b="1" i="0" dirty="0">
                <a:solidFill>
                  <a:srgbClr val="C3C8CF"/>
                </a:solidFill>
                <a:effectLst/>
                <a:latin typeface="walsheim"/>
              </a:rPr>
              <a:t>Native Bridge</a:t>
            </a:r>
            <a:r>
              <a:rPr lang="en-US" b="0" i="0" dirty="0">
                <a:solidFill>
                  <a:srgbClr val="C3C8CF"/>
                </a:solidFill>
                <a:effectLst/>
                <a:latin typeface="walsheim"/>
              </a:rPr>
              <a:t>. We will delve into the Native Bridge and Intel Houdini implementation to extend x86emu to support the ARM native application in this lesson.</a:t>
            </a:r>
            <a:endParaRPr dirty="0">
              <a:uFillTx/>
            </a:endParaRPr>
          </a:p>
        </p:txBody>
      </p:sp>
    </p:spTree>
    <p:extLst>
      <p:ext uri="{BB962C8B-B14F-4D97-AF65-F5344CB8AC3E}">
        <p14:creationId xmlns:p14="http://schemas.microsoft.com/office/powerpoint/2010/main" val="36663197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The Intel ARM translator called Houdini is one of the use cases of Native Bridge. In ART, there are two stages for the Native Bridge to be initialized:</a:t>
            </a:r>
          </a:p>
          <a:p>
            <a:pPr>
              <a:buFont typeface="+mj-lt"/>
              <a:buAutoNum type="arabicPeriod"/>
            </a:pPr>
            <a:r>
              <a:rPr lang="en-US" dirty="0">
                <a:solidFill>
                  <a:srgbClr val="C3C8CF"/>
                </a:solidFill>
                <a:effectLst/>
              </a:rPr>
              <a:t>In the first stage, the Native Bridge is loaded in the system as part of the ART initialization process. This is common for all applications.</a:t>
            </a:r>
          </a:p>
          <a:p>
            <a:pPr>
              <a:buFont typeface="+mj-lt"/>
              <a:buAutoNum type="arabicPeriod" startAt="2"/>
            </a:pPr>
            <a:r>
              <a:rPr lang="en-US" dirty="0">
                <a:solidFill>
                  <a:srgbClr val="C3C8CF"/>
                </a:solidFill>
                <a:effectLst/>
              </a:rPr>
              <a:t>In the second stage, when an application with native libraries is started, it will be forked from Zygote. At this time, the Native Bridge will be initialized and ready to be used for the application. This is a process that is specific for individual applications. For example, if there are no native libraries being used, Native Bridge won't be initialized for this application.</a:t>
            </a:r>
          </a:p>
          <a:p>
            <a:r>
              <a:rPr lang="en-US" b="1" dirty="0">
                <a:solidFill>
                  <a:srgbClr val="FFFFFF"/>
                </a:solidFill>
                <a:effectLst/>
              </a:rPr>
              <a:t>Zygote</a:t>
            </a:r>
            <a:br>
              <a:rPr lang="en-US" b="1" dirty="0">
                <a:solidFill>
                  <a:srgbClr val="FFFFFF"/>
                </a:solidFill>
                <a:effectLst/>
              </a:rPr>
            </a:br>
            <a:r>
              <a:rPr lang="en-US" b="0" dirty="0">
                <a:solidFill>
                  <a:srgbClr val="FFFFFF"/>
                </a:solidFill>
                <a:effectLst/>
              </a:rPr>
              <a:t>Android at its core has a process they call the Zygote, which starts up at </a:t>
            </a:r>
            <a:r>
              <a:rPr lang="en-US" b="0" dirty="0" err="1">
                <a:solidFill>
                  <a:srgbClr val="FFFFFF"/>
                </a:solidFill>
                <a:effectLst/>
              </a:rPr>
              <a:t>init.</a:t>
            </a:r>
            <a:r>
              <a:rPr lang="en-US" b="0" dirty="0">
                <a:solidFill>
                  <a:srgbClr val="FFFFFF"/>
                </a:solidFill>
                <a:effectLst/>
              </a:rPr>
              <a:t> This process is a "warmed-up" process, which means it's a process that's been initialized and has all the core libraries linked in. When you start an application, the Zygote is forked to create the new process. The real speedup is achieved by </a:t>
            </a:r>
            <a:r>
              <a:rPr lang="en-US" b="0" i="1" dirty="0">
                <a:solidFill>
                  <a:srgbClr val="FFFFFF"/>
                </a:solidFill>
                <a:effectLst/>
              </a:rPr>
              <a:t>not</a:t>
            </a:r>
            <a:r>
              <a:rPr lang="en-US" b="0" dirty="0">
                <a:solidFill>
                  <a:srgbClr val="FFFFFF"/>
                </a:solidFill>
                <a:effectLst/>
              </a:rPr>
              <a:t> copying the shared libraries. This memory will only be copied if the new process tries to modify it. This means that all of the core libraries can exist in a single place because they are read-only.</a:t>
            </a:r>
          </a:p>
          <a:p>
            <a:pPr algn="l" fontAlgn="base"/>
            <a:endParaRPr dirty="0">
              <a:uFillTx/>
            </a:endParaRPr>
          </a:p>
        </p:txBody>
      </p:sp>
    </p:spTree>
    <p:extLst>
      <p:ext uri="{BB962C8B-B14F-4D97-AF65-F5344CB8AC3E}">
        <p14:creationId xmlns:p14="http://schemas.microsoft.com/office/powerpoint/2010/main" val="24960470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When the application starts to load a native library from a different processor architecture, the Native Bridge will help to resolve the loading of this library. For example, when we load an ARM library on Intel the x86 architecture, the Native Bridge will use Houdini to load and execute this ARM library in the Intel x86 environment.</a:t>
            </a:r>
          </a:p>
          <a:p>
            <a:br>
              <a:rPr lang="en-US" dirty="0"/>
            </a:br>
            <a:endParaRPr dirty="0">
              <a:uFillTx/>
            </a:endParaRPr>
          </a:p>
        </p:txBody>
      </p:sp>
    </p:spTree>
    <p:extLst>
      <p:ext uri="{BB962C8B-B14F-4D97-AF65-F5344CB8AC3E}">
        <p14:creationId xmlns:p14="http://schemas.microsoft.com/office/powerpoint/2010/main" val="16456252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 Bridge is built as a libnativebridge.so shared library as part of the Android system libraries, as shown in the preceding diagram. The implementation can be found at $AOSP/system/core/</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libnativebridge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algn="l" fontAlgn="base"/>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algn="l"/>
            <a:r>
              <a:rPr lang="en-US" b="0" i="0" dirty="0">
                <a:solidFill>
                  <a:srgbClr val="C3C8CF"/>
                </a:solidFill>
                <a:effectLst/>
                <a:latin typeface="walsheim"/>
              </a:rPr>
              <a:t>When the Android system has just started, Native Bridge is in a </a:t>
            </a:r>
            <a:r>
              <a:rPr lang="en-US" b="0" i="0" dirty="0" err="1">
                <a:solidFill>
                  <a:srgbClr val="C3C8CF"/>
                </a:solidFill>
                <a:effectLst/>
                <a:latin typeface="walsheim"/>
              </a:rPr>
              <a:t>kNotSetup</a:t>
            </a:r>
            <a:r>
              <a:rPr lang="en-US" b="0" i="0" dirty="0">
                <a:solidFill>
                  <a:srgbClr val="C3C8CF"/>
                </a:solidFill>
                <a:effectLst/>
                <a:latin typeface="walsheim"/>
              </a:rPr>
              <a:t> state. During the initialization of ART, it will be loaded into the system and the stage changes to </a:t>
            </a:r>
            <a:r>
              <a:rPr lang="en-US" b="0" i="0" dirty="0" err="1">
                <a:solidFill>
                  <a:srgbClr val="C3C8CF"/>
                </a:solidFill>
                <a:effectLst/>
                <a:latin typeface="walsheim"/>
              </a:rPr>
              <a:t>kOpened</a:t>
            </a:r>
            <a:r>
              <a:rPr lang="en-US" b="0" i="0" dirty="0">
                <a:solidFill>
                  <a:srgbClr val="C3C8CF"/>
                </a:solidFill>
                <a:effectLst/>
                <a:latin typeface="walsheim"/>
              </a:rPr>
              <a:t>.</a:t>
            </a:r>
          </a:p>
          <a:p>
            <a:pPr algn="l"/>
            <a:r>
              <a:rPr lang="en-US" b="0" i="0" dirty="0">
                <a:solidFill>
                  <a:srgbClr val="C3C8CF"/>
                </a:solidFill>
                <a:effectLst/>
                <a:latin typeface="walsheim"/>
              </a:rPr>
              <a:t>These two states are in the first stage of the Native Bridge initialization. When the user starts an application with native libraries, the system will fork a new process from Zygote. At this time, the system will do some pre-initialization work for Native Bridge, and we will see this later in this lesson. The state changes to </a:t>
            </a:r>
            <a:r>
              <a:rPr lang="en-US" b="0" i="0" dirty="0" err="1">
                <a:solidFill>
                  <a:srgbClr val="C3C8CF"/>
                </a:solidFill>
                <a:effectLst/>
                <a:latin typeface="walsheim"/>
              </a:rPr>
              <a:t>kPreInitialized</a:t>
            </a:r>
            <a:r>
              <a:rPr lang="en-US" b="0" i="0" dirty="0">
                <a:solidFill>
                  <a:srgbClr val="C3C8CF"/>
                </a:solidFill>
                <a:effectLst/>
                <a:latin typeface="walsheim"/>
              </a:rPr>
              <a:t> at this time. After the process is forked from Zygote, Native Bridge is initialized as part of the process creation and its state becomes </a:t>
            </a:r>
            <a:r>
              <a:rPr lang="en-US" b="0" i="0" dirty="0" err="1">
                <a:solidFill>
                  <a:srgbClr val="C3C8CF"/>
                </a:solidFill>
                <a:effectLst/>
                <a:latin typeface="walsheim"/>
              </a:rPr>
              <a:t>kInitialized</a:t>
            </a:r>
            <a:r>
              <a:rPr lang="en-US" b="0" i="0" dirty="0">
                <a:solidFill>
                  <a:srgbClr val="C3C8CF"/>
                </a:solidFill>
                <a:effectLst/>
                <a:latin typeface="walsheim"/>
              </a:rPr>
              <a:t>. The </a:t>
            </a:r>
            <a:r>
              <a:rPr lang="en-US" b="0" i="0" dirty="0" err="1">
                <a:solidFill>
                  <a:srgbClr val="C3C8CF"/>
                </a:solidFill>
                <a:effectLst/>
                <a:latin typeface="walsheim"/>
              </a:rPr>
              <a:t>kClosed</a:t>
            </a:r>
            <a:r>
              <a:rPr lang="en-US" b="0" i="0" dirty="0">
                <a:solidFill>
                  <a:srgbClr val="C3C8CF"/>
                </a:solidFill>
                <a:effectLst/>
                <a:latin typeface="walsheim"/>
              </a:rPr>
              <a:t> state is usually not used unless there is an error and Native Bridge is closed. These three states fall into the second stage of the Native Bridge initialization.</a:t>
            </a:r>
          </a:p>
          <a:p>
            <a:pPr algn="l"/>
            <a:r>
              <a:rPr lang="en-US" b="0" i="0" dirty="0">
                <a:solidFill>
                  <a:srgbClr val="C3C8CF"/>
                </a:solidFill>
                <a:effectLst/>
                <a:latin typeface="walsheim"/>
              </a:rPr>
              <a:t>With the overview about Native Bridge in Android system architecture, we will have to delve into the details of each stage about Native Bridge used at runtime.</a:t>
            </a:r>
          </a:p>
          <a:p>
            <a:pPr algn="l" fontAlgn="base"/>
            <a:endParaRPr dirty="0">
              <a:uFillTx/>
            </a:endParaRPr>
          </a:p>
        </p:txBody>
      </p:sp>
    </p:spTree>
    <p:extLst>
      <p:ext uri="{BB962C8B-B14F-4D97-AF65-F5344CB8AC3E}">
        <p14:creationId xmlns:p14="http://schemas.microsoft.com/office/powerpoint/2010/main" val="21153392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First of all, let's take a look at how Native Bridge is loaded in the system. Native Bridge is loaded as part of the initialization of ART. As shown in the following diagram, it includes function calls from </a:t>
            </a:r>
            <a:r>
              <a:rPr lang="en-US" b="1" i="0" dirty="0">
                <a:solidFill>
                  <a:srgbClr val="C3C8CF"/>
                </a:solidFill>
                <a:effectLst/>
                <a:latin typeface="walsheim"/>
              </a:rPr>
              <a:t>ART</a:t>
            </a:r>
            <a:r>
              <a:rPr lang="en-US" b="0" i="0" dirty="0">
                <a:solidFill>
                  <a:srgbClr val="C3C8CF"/>
                </a:solidFill>
                <a:effectLst/>
                <a:latin typeface="walsheim"/>
              </a:rPr>
              <a:t> to the </a:t>
            </a:r>
            <a:r>
              <a:rPr lang="en-US" b="1" i="0" dirty="0">
                <a:solidFill>
                  <a:srgbClr val="C3C8CF"/>
                </a:solidFill>
                <a:effectLst/>
                <a:latin typeface="walsheim"/>
              </a:rPr>
              <a:t>Native Bridge</a:t>
            </a:r>
            <a:r>
              <a:rPr lang="en-US" b="0" i="0" dirty="0">
                <a:solidFill>
                  <a:srgbClr val="C3C8CF"/>
                </a:solidFill>
                <a:effectLst/>
                <a:latin typeface="walsheim"/>
              </a:rPr>
              <a:t> implementation. At the end of this stage, the state of </a:t>
            </a:r>
            <a:r>
              <a:rPr lang="en-US" b="1" i="0" dirty="0">
                <a:solidFill>
                  <a:srgbClr val="C3C8CF"/>
                </a:solidFill>
                <a:effectLst/>
                <a:latin typeface="walsheim"/>
              </a:rPr>
              <a:t>Native Bridge</a:t>
            </a:r>
            <a:r>
              <a:rPr lang="en-US" b="0" i="0" dirty="0">
                <a:solidFill>
                  <a:srgbClr val="C3C8CF"/>
                </a:solidFill>
                <a:effectLst/>
                <a:latin typeface="walsheim"/>
              </a:rPr>
              <a:t> will be set to </a:t>
            </a:r>
            <a:r>
              <a:rPr lang="en-US" dirty="0" err="1"/>
              <a:t>kOpened</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36182422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When the system is initializing ART, the </a:t>
            </a:r>
            <a:r>
              <a:rPr lang="en-US" dirty="0"/>
              <a:t>Runtime::Init</a:t>
            </a:r>
            <a:r>
              <a:rPr lang="en-US" b="0" i="0" dirty="0">
                <a:solidFill>
                  <a:srgbClr val="C3C8CF"/>
                </a:solidFill>
                <a:effectLst/>
                <a:latin typeface="walsheim"/>
              </a:rPr>
              <a:t> function is called. Inside </a:t>
            </a:r>
            <a:r>
              <a:rPr lang="en-US" dirty="0"/>
              <a:t>Runtime::Init</a:t>
            </a:r>
            <a:r>
              <a:rPr lang="en-US" b="0" i="0" dirty="0">
                <a:solidFill>
                  <a:srgbClr val="C3C8CF"/>
                </a:solidFill>
                <a:effectLst/>
                <a:latin typeface="walsheim"/>
              </a:rPr>
              <a:t>, a </a:t>
            </a:r>
            <a:r>
              <a:rPr lang="en-US" dirty="0" err="1"/>
              <a:t>LoadNativeBridge</a:t>
            </a:r>
            <a:r>
              <a:rPr lang="en-US" b="0" i="0" dirty="0">
                <a:solidFill>
                  <a:srgbClr val="C3C8CF"/>
                </a:solidFill>
                <a:effectLst/>
                <a:latin typeface="walsheim"/>
              </a:rPr>
              <a:t> function is invoked to load the Native Bridge shared library. We can see this in the following code snippet: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This </a:t>
            </a:r>
            <a:r>
              <a:rPr lang="en-US" dirty="0" err="1"/>
              <a:t>LoadNativeBridge</a:t>
            </a:r>
            <a:r>
              <a:rPr lang="en-US" b="0" i="0" dirty="0">
                <a:solidFill>
                  <a:srgbClr val="C3C8CF"/>
                </a:solidFill>
                <a:effectLst/>
                <a:latin typeface="walsheim"/>
              </a:rPr>
              <a:t> function is part of ART and it is implemented in the </a:t>
            </a:r>
            <a:r>
              <a:rPr lang="en-US" dirty="0"/>
              <a:t>native_bridge_art_interface.cc</a:t>
            </a:r>
            <a:r>
              <a:rPr lang="en-US" b="0" i="0" dirty="0">
                <a:solidFill>
                  <a:srgbClr val="C3C8CF"/>
                </a:solidFill>
                <a:effectLst/>
                <a:latin typeface="walsheim"/>
              </a:rPr>
              <a:t> file, as shown in the following snippet. This function simply calls to another function, </a:t>
            </a:r>
            <a:r>
              <a:rPr lang="en-US" dirty="0"/>
              <a:t>android::</a:t>
            </a:r>
            <a:r>
              <a:rPr lang="en-US" dirty="0" err="1"/>
              <a:t>LoadNativeBridge</a:t>
            </a:r>
            <a:r>
              <a:rPr lang="en-US" b="0" i="0" dirty="0">
                <a:solidFill>
                  <a:srgbClr val="C3C8CF"/>
                </a:solidFill>
                <a:effectLst/>
                <a:latin typeface="walsheim"/>
              </a:rPr>
              <a:t>, in the namespace </a:t>
            </a:r>
            <a:r>
              <a:rPr lang="en-US" dirty="0"/>
              <a:t>android</a:t>
            </a:r>
            <a:r>
              <a:rPr lang="en-US" b="0" i="0" dirty="0">
                <a:solidFill>
                  <a:srgbClr val="C3C8CF"/>
                </a:solidFill>
                <a:effectLst/>
                <a:latin typeface="walsheim"/>
              </a:rPr>
              <a:t>, while it itself is in the namespace of </a:t>
            </a:r>
            <a:r>
              <a:rPr lang="en-US" dirty="0"/>
              <a:t>art</a:t>
            </a:r>
            <a:r>
              <a:rPr lang="en-US" b="0" i="0" dirty="0">
                <a:solidFill>
                  <a:srgbClr val="C3C8CF"/>
                </a:solidFill>
                <a:effectLst/>
                <a:latin typeface="walsheim"/>
              </a:rPr>
              <a:t>. The functions in the namespace of </a:t>
            </a:r>
            <a:r>
              <a:rPr lang="en-US" dirty="0"/>
              <a:t>android</a:t>
            </a:r>
            <a:r>
              <a:rPr lang="en-US" b="0" i="0" dirty="0">
                <a:solidFill>
                  <a:srgbClr val="C3C8CF"/>
                </a:solidFill>
                <a:effectLst/>
                <a:latin typeface="walsheim"/>
              </a:rPr>
              <a:t> are part of the Native Bridge implementation, as shown in the preceding diagram, and we will see more of this later in this lesson.</a:t>
            </a:r>
            <a:endParaRPr dirty="0">
              <a:uFillTx/>
            </a:endParaRPr>
          </a:p>
        </p:txBody>
      </p:sp>
    </p:spTree>
    <p:extLst>
      <p:ext uri="{BB962C8B-B14F-4D97-AF65-F5344CB8AC3E}">
        <p14:creationId xmlns:p14="http://schemas.microsoft.com/office/powerpoint/2010/main" val="2464690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brings a limitation to the open source world. Since the AOSP source code is mainly for Google devices, such as emulator, Nexus, or Pixel series, there is no problem for developers who use Nexus devices as hardware reference platforms. How about other devices? Manufacturers may release the kernel source code for their devices, but nothing else. In the open source world, several third-party organizations provide solutions for this situation. We will have a brief look at the ones that we used in this course in the following sections.</a:t>
            </a:r>
            <a:endParaRPr dirty="0">
              <a:uFillTx/>
            </a:endParaRPr>
          </a:p>
        </p:txBody>
      </p:sp>
    </p:spTree>
    <p:extLst>
      <p:ext uri="{BB962C8B-B14F-4D97-AF65-F5344CB8AC3E}">
        <p14:creationId xmlns:p14="http://schemas.microsoft.com/office/powerpoint/2010/main" val="14610690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the implementation of </a:t>
            </a:r>
            <a:r>
              <a:rPr lang="en-US" dirty="0" err="1"/>
              <a:t>LoadNativeBridge</a:t>
            </a:r>
            <a:r>
              <a:rPr lang="en-US" b="0" i="0" dirty="0">
                <a:solidFill>
                  <a:srgbClr val="C3C8CF"/>
                </a:solidFill>
                <a:effectLst/>
                <a:latin typeface="walsheim"/>
              </a:rPr>
              <a:t> in the following code snippet:</a:t>
            </a:r>
          </a:p>
          <a:p>
            <a:pPr algn="l" fontAlgn="base"/>
            <a:endParaRPr lang="en-US" b="0" i="0" dirty="0">
              <a:solidFill>
                <a:srgbClr val="C3C8CF"/>
              </a:solidFill>
              <a:effectLst/>
              <a:uFillTx/>
              <a:latin typeface="walsheim"/>
            </a:endParaRPr>
          </a:p>
          <a:p>
            <a:pPr marL="158750" indent="0" algn="l" fontAlgn="base">
              <a:buNone/>
            </a:pPr>
            <a:r>
              <a:rPr lang="en-US" b="0" i="0" dirty="0">
                <a:solidFill>
                  <a:srgbClr val="C3C8CF"/>
                </a:solidFill>
                <a:effectLst/>
                <a:latin typeface="walsheim"/>
              </a:rPr>
              <a:t>The </a:t>
            </a:r>
            <a:r>
              <a:rPr lang="en-US" dirty="0"/>
              <a:t>android::</a:t>
            </a:r>
            <a:r>
              <a:rPr lang="en-US" dirty="0" err="1"/>
              <a:t>LoadNativeBridge</a:t>
            </a:r>
            <a:r>
              <a:rPr lang="en-US" b="0" i="0" dirty="0">
                <a:solidFill>
                  <a:srgbClr val="C3C8CF"/>
                </a:solidFill>
                <a:effectLst/>
                <a:latin typeface="walsheim"/>
              </a:rPr>
              <a:t> function in the </a:t>
            </a:r>
            <a:r>
              <a:rPr lang="en-US" dirty="0"/>
              <a:t>android</a:t>
            </a:r>
            <a:r>
              <a:rPr lang="en-US" b="0" i="0" dirty="0">
                <a:solidFill>
                  <a:srgbClr val="C3C8CF"/>
                </a:solidFill>
                <a:effectLst/>
                <a:latin typeface="walsheim"/>
              </a:rPr>
              <a:t> namespace has an extra </a:t>
            </a:r>
            <a:r>
              <a:rPr lang="en-US" dirty="0" err="1"/>
              <a:t>native_bridge_art_callbacks</a:t>
            </a:r>
            <a:r>
              <a:rPr lang="en-US" b="0" i="0" dirty="0">
                <a:solidFill>
                  <a:srgbClr val="C3C8CF"/>
                </a:solidFill>
                <a:effectLst/>
                <a:latin typeface="walsheim"/>
              </a:rPr>
              <a:t> parameter compared to the </a:t>
            </a:r>
            <a:r>
              <a:rPr lang="en-US" dirty="0" err="1"/>
              <a:t>art:LoadNativeBridge</a:t>
            </a:r>
            <a:r>
              <a:rPr lang="en-US" b="0" i="0" dirty="0">
                <a:solidFill>
                  <a:srgbClr val="C3C8CF"/>
                </a:solidFill>
                <a:effectLst/>
                <a:latin typeface="walsheim"/>
              </a:rPr>
              <a:t> function in the </a:t>
            </a:r>
            <a:r>
              <a:rPr lang="en-US" dirty="0"/>
              <a:t>art</a:t>
            </a:r>
            <a:r>
              <a:rPr lang="en-US" b="0" i="0" dirty="0">
                <a:solidFill>
                  <a:srgbClr val="C3C8CF"/>
                </a:solidFill>
                <a:effectLst/>
                <a:latin typeface="walsheim"/>
              </a:rPr>
              <a:t> namespace. The type of this parameter is a pointer of </a:t>
            </a:r>
            <a:r>
              <a:rPr lang="en-US" dirty="0"/>
              <a:t>struct </a:t>
            </a:r>
            <a:r>
              <a:rPr lang="en-US" dirty="0" err="1"/>
              <a:t>NativeBridgeRuntimeCallbacks</a:t>
            </a:r>
            <a:r>
              <a:rPr lang="en-US" b="0" i="0" dirty="0">
                <a:solidFill>
                  <a:srgbClr val="C3C8CF"/>
                </a:solidFill>
                <a:effectLst/>
                <a:latin typeface="walsheim"/>
              </a:rPr>
              <a:t>, which is defined in </a:t>
            </a:r>
            <a:r>
              <a:rPr lang="en-US" dirty="0" err="1"/>
              <a:t>native_bridge.h</a:t>
            </a:r>
            <a:endParaRPr dirty="0">
              <a:uFillTx/>
            </a:endParaRPr>
          </a:p>
        </p:txBody>
      </p:sp>
    </p:spTree>
    <p:extLst>
      <p:ext uri="{BB962C8B-B14F-4D97-AF65-F5344CB8AC3E}">
        <p14:creationId xmlns:p14="http://schemas.microsoft.com/office/powerpoint/2010/main" val="18098886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 In </a:t>
            </a:r>
            <a:r>
              <a:rPr lang="en-US" dirty="0"/>
              <a:t>struct </a:t>
            </a:r>
            <a:r>
              <a:rPr lang="en-US" dirty="0" err="1"/>
              <a:t>NativeBridgeRuntimeCallbacks</a:t>
            </a:r>
            <a:r>
              <a:rPr lang="en-US" b="0" i="0" dirty="0">
                <a:solidFill>
                  <a:srgbClr val="C3C8CF"/>
                </a:solidFill>
                <a:effectLst/>
                <a:latin typeface="walsheim"/>
              </a:rPr>
              <a:t>, it defines three callback methods as follows:</a:t>
            </a:r>
            <a:endParaRPr dirty="0">
              <a:uFillTx/>
            </a:endParaRPr>
          </a:p>
        </p:txBody>
      </p:sp>
    </p:spTree>
    <p:extLst>
      <p:ext uri="{BB962C8B-B14F-4D97-AF65-F5344CB8AC3E}">
        <p14:creationId xmlns:p14="http://schemas.microsoft.com/office/powerpoint/2010/main" val="381428247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These three callback functions that are part of ART are implemented in the </a:t>
            </a:r>
            <a:r>
              <a:rPr lang="en-US" dirty="0"/>
              <a:t>native_bridge_art_interface.cc</a:t>
            </a:r>
            <a:r>
              <a:rPr lang="en-US" b="0" i="0" dirty="0">
                <a:solidFill>
                  <a:srgbClr val="C3C8CF"/>
                </a:solidFill>
                <a:effectLst/>
                <a:latin typeface="walsheim"/>
              </a:rPr>
              <a:t> file. These callback functions provide a way for native methods to call JNI native functions. We will see how this callback data structure is passed to the actual Native Bridge implementation later. In our case, the actual implementation is the Houdini library.</a:t>
            </a:r>
            <a:endParaRPr dirty="0">
              <a:uFillTx/>
            </a:endParaRPr>
          </a:p>
        </p:txBody>
      </p:sp>
    </p:spTree>
    <p:extLst>
      <p:ext uri="{BB962C8B-B14F-4D97-AF65-F5344CB8AC3E}">
        <p14:creationId xmlns:p14="http://schemas.microsoft.com/office/powerpoint/2010/main" val="84654228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a:t>
            </a:r>
            <a:r>
              <a:rPr lang="en-US" dirty="0" err="1"/>
              <a:t>native_bridge.h</a:t>
            </a:r>
            <a:r>
              <a:rPr lang="en-US" b="0" i="0" dirty="0">
                <a:solidFill>
                  <a:srgbClr val="C3C8CF"/>
                </a:solidFill>
                <a:effectLst/>
                <a:latin typeface="walsheim"/>
              </a:rPr>
              <a:t> file defines another callback function data structure, </a:t>
            </a:r>
            <a:r>
              <a:rPr lang="en-US" dirty="0" err="1"/>
              <a:t>NativeBridgeCallbacks</a:t>
            </a:r>
            <a:r>
              <a:rPr lang="en-US" b="0" i="0" dirty="0">
                <a:solidFill>
                  <a:srgbClr val="C3C8CF"/>
                </a:solidFill>
                <a:effectLst/>
                <a:latin typeface="walsheim"/>
              </a:rPr>
              <a:t>, which is used as the Native Bridge interface of its actual implementation. In our case, this implementation is the Houdini library. The Houdini library needs to implement these callback functions and pass the pointers to Native Bridge so that ART can use them. The following figure depicts the relationship between these two groups of callback functions:</a:t>
            </a:r>
            <a:endParaRPr dirty="0">
              <a:uFillTx/>
            </a:endParaRPr>
          </a:p>
        </p:txBody>
      </p:sp>
    </p:spTree>
    <p:extLst>
      <p:ext uri="{BB962C8B-B14F-4D97-AF65-F5344CB8AC3E}">
        <p14:creationId xmlns:p14="http://schemas.microsoft.com/office/powerpoint/2010/main" val="13206627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In the preceding figure, we can see that </a:t>
            </a:r>
            <a:r>
              <a:rPr lang="en-US" b="1" i="0" dirty="0">
                <a:solidFill>
                  <a:srgbClr val="C3C8CF"/>
                </a:solidFill>
                <a:effectLst/>
                <a:latin typeface="walsheim"/>
              </a:rPr>
              <a:t>ART</a:t>
            </a:r>
            <a:r>
              <a:rPr lang="en-US" b="0" i="0" dirty="0">
                <a:solidFill>
                  <a:srgbClr val="C3C8CF"/>
                </a:solidFill>
                <a:effectLst/>
                <a:latin typeface="walsheim"/>
              </a:rPr>
              <a:t> calls </a:t>
            </a:r>
            <a:r>
              <a:rPr lang="en-US" b="1" i="0" dirty="0">
                <a:solidFill>
                  <a:srgbClr val="C3C8CF"/>
                </a:solidFill>
                <a:effectLst/>
                <a:latin typeface="walsheim"/>
              </a:rPr>
              <a:t>Native Bridge</a:t>
            </a:r>
            <a:r>
              <a:rPr lang="en-US" b="0" i="0" dirty="0">
                <a:solidFill>
                  <a:srgbClr val="C3C8CF"/>
                </a:solidFill>
                <a:effectLst/>
                <a:latin typeface="walsheim"/>
              </a:rPr>
              <a:t> functions to load and initialize the </a:t>
            </a:r>
            <a:r>
              <a:rPr lang="en-US" b="1" i="0" dirty="0">
                <a:solidFill>
                  <a:srgbClr val="C3C8CF"/>
                </a:solidFill>
                <a:effectLst/>
                <a:latin typeface="walsheim"/>
              </a:rPr>
              <a:t>Native Bridge</a:t>
            </a:r>
            <a:r>
              <a:rPr lang="en-US" b="0" i="0" dirty="0">
                <a:solidFill>
                  <a:srgbClr val="C3C8CF"/>
                </a:solidFill>
                <a:effectLst/>
                <a:latin typeface="walsheim"/>
              </a:rPr>
              <a:t> module. The </a:t>
            </a:r>
            <a:r>
              <a:rPr lang="en-US" b="1" i="0" dirty="0">
                <a:solidFill>
                  <a:srgbClr val="C3C8CF"/>
                </a:solidFill>
                <a:effectLst/>
                <a:latin typeface="walsheim"/>
              </a:rPr>
              <a:t>Native Bridge</a:t>
            </a:r>
            <a:r>
              <a:rPr lang="en-US" b="0" i="0" dirty="0">
                <a:solidFill>
                  <a:srgbClr val="C3C8CF"/>
                </a:solidFill>
                <a:effectLst/>
                <a:latin typeface="walsheim"/>
              </a:rPr>
              <a:t> module invokes the callback functions registered by </a:t>
            </a:r>
            <a:r>
              <a:rPr lang="en-US" b="1" i="0" dirty="0">
                <a:solidFill>
                  <a:srgbClr val="C3C8CF"/>
                </a:solidFill>
                <a:effectLst/>
                <a:latin typeface="walsheim"/>
              </a:rPr>
              <a:t>Houdini</a:t>
            </a:r>
            <a:r>
              <a:rPr lang="en-US" b="0" i="0" dirty="0">
                <a:solidFill>
                  <a:srgbClr val="C3C8CF"/>
                </a:solidFill>
                <a:effectLst/>
                <a:latin typeface="walsheim"/>
              </a:rPr>
              <a:t> to handle all ARM native binary translations. During the initialization of </a:t>
            </a:r>
            <a:r>
              <a:rPr lang="en-US" b="1" i="0" dirty="0">
                <a:solidFill>
                  <a:srgbClr val="C3C8CF"/>
                </a:solidFill>
                <a:effectLst/>
                <a:latin typeface="walsheim"/>
              </a:rPr>
              <a:t>Native Bridge</a:t>
            </a:r>
            <a:r>
              <a:rPr lang="en-US" b="0" i="0" dirty="0">
                <a:solidFill>
                  <a:srgbClr val="C3C8CF"/>
                </a:solidFill>
                <a:effectLst/>
                <a:latin typeface="walsheim"/>
              </a:rPr>
              <a:t>, </a:t>
            </a:r>
            <a:r>
              <a:rPr lang="en-US" b="1" i="0" dirty="0" err="1">
                <a:solidFill>
                  <a:srgbClr val="C3C8CF"/>
                </a:solidFill>
                <a:effectLst/>
                <a:latin typeface="walsheim"/>
              </a:rPr>
              <a:t>NativeBridgeRuntimeCallbacks</a:t>
            </a:r>
            <a:r>
              <a:rPr lang="en-US" b="0" i="0" dirty="0">
                <a:solidFill>
                  <a:srgbClr val="C3C8CF"/>
                </a:solidFill>
                <a:effectLst/>
                <a:latin typeface="walsheim"/>
              </a:rPr>
              <a:t> are passed to the </a:t>
            </a:r>
            <a:r>
              <a:rPr lang="en-US" b="1" i="0" dirty="0">
                <a:solidFill>
                  <a:srgbClr val="C3C8CF"/>
                </a:solidFill>
                <a:effectLst/>
                <a:latin typeface="walsheim"/>
              </a:rPr>
              <a:t>Houdini</a:t>
            </a:r>
            <a:r>
              <a:rPr lang="en-US" b="0" i="0" dirty="0">
                <a:solidFill>
                  <a:srgbClr val="C3C8CF"/>
                </a:solidFill>
                <a:effectLst/>
                <a:latin typeface="walsheim"/>
              </a:rPr>
              <a:t> library so that the methods in the </a:t>
            </a:r>
            <a:r>
              <a:rPr lang="en-US" b="1" i="0" dirty="0">
                <a:solidFill>
                  <a:srgbClr val="C3C8CF"/>
                </a:solidFill>
                <a:effectLst/>
                <a:latin typeface="walsheim"/>
              </a:rPr>
              <a:t>Houdini</a:t>
            </a:r>
            <a:r>
              <a:rPr lang="en-US" b="0" i="0" dirty="0">
                <a:solidFill>
                  <a:srgbClr val="C3C8CF"/>
                </a:solidFill>
                <a:effectLst/>
                <a:latin typeface="walsheim"/>
              </a:rPr>
              <a:t> library can call JNI native functions.</a:t>
            </a:r>
          </a:p>
          <a:p>
            <a:pPr algn="l"/>
            <a:r>
              <a:rPr lang="en-US" b="0" i="0" dirty="0">
                <a:solidFill>
                  <a:srgbClr val="C3C8CF"/>
                </a:solidFill>
                <a:effectLst/>
                <a:latin typeface="walsheim"/>
              </a:rPr>
              <a:t>Now let's take a look at the implementation of android::</a:t>
            </a:r>
            <a:r>
              <a:rPr lang="en-US" b="0" i="0" dirty="0" err="1">
                <a:solidFill>
                  <a:srgbClr val="C3C8CF"/>
                </a:solidFill>
                <a:effectLst/>
                <a:latin typeface="walsheim"/>
              </a:rPr>
              <a:t>LoadNativeBridge</a:t>
            </a:r>
            <a:r>
              <a:rPr lang="en-US" b="0" i="0" dirty="0">
                <a:solidFill>
                  <a:srgbClr val="C3C8CF"/>
                </a:solidFill>
                <a:effectLst/>
                <a:latin typeface="walsheim"/>
              </a:rPr>
              <a:t>:</a:t>
            </a:r>
          </a:p>
          <a:p>
            <a:pPr algn="l" fontAlgn="base"/>
            <a:endParaRPr dirty="0">
              <a:uFillTx/>
            </a:endParaRPr>
          </a:p>
        </p:txBody>
      </p:sp>
    </p:spTree>
    <p:extLst>
      <p:ext uri="{BB962C8B-B14F-4D97-AF65-F5344CB8AC3E}">
        <p14:creationId xmlns:p14="http://schemas.microsoft.com/office/powerpoint/2010/main" val="35566472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As we can see from the preceding code snippet, android::</a:t>
            </a:r>
            <a:r>
              <a:rPr lang="en-US" b="0" i="0" dirty="0" err="1">
                <a:solidFill>
                  <a:srgbClr val="C3C8CF"/>
                </a:solidFill>
                <a:effectLst/>
                <a:latin typeface="walsheim"/>
              </a:rPr>
              <a:t>LoadNativeBridge</a:t>
            </a:r>
            <a:r>
              <a:rPr lang="en-US" b="0" i="0" dirty="0">
                <a:solidFill>
                  <a:srgbClr val="C3C8CF"/>
                </a:solidFill>
                <a:effectLst/>
                <a:latin typeface="walsheim"/>
              </a:rPr>
              <a:t> checks the state first. It should be in a </a:t>
            </a:r>
            <a:r>
              <a:rPr lang="en-US" b="0" i="0" dirty="0" err="1">
                <a:solidFill>
                  <a:srgbClr val="C3C8CF"/>
                </a:solidFill>
                <a:effectLst/>
                <a:latin typeface="walsheim"/>
              </a:rPr>
              <a:t>kNotSetup</a:t>
            </a:r>
            <a:r>
              <a:rPr lang="en-US" b="0" i="0" dirty="0">
                <a:solidFill>
                  <a:srgbClr val="C3C8CF"/>
                </a:solidFill>
                <a:effectLst/>
                <a:latin typeface="walsheim"/>
              </a:rPr>
              <a:t> state. Otherwise, it will report an error and return.</a:t>
            </a:r>
          </a:p>
          <a:p>
            <a:pPr algn="l"/>
            <a:r>
              <a:rPr lang="en-US" b="0" i="0" dirty="0">
                <a:solidFill>
                  <a:srgbClr val="FFFFFF"/>
                </a:solidFill>
                <a:effectLst/>
                <a:latin typeface="walsheim"/>
              </a:rPr>
              <a:t>To be convenient, we will refer to the function in the Android namespace as </a:t>
            </a:r>
            <a:r>
              <a:rPr lang="en-US" b="0" i="0" dirty="0" err="1">
                <a:solidFill>
                  <a:srgbClr val="FFFFFF"/>
                </a:solidFill>
                <a:effectLst/>
                <a:latin typeface="walsheim"/>
              </a:rPr>
              <a:t>LoadNativeBridge</a:t>
            </a:r>
            <a:r>
              <a:rPr lang="en-US" b="0" i="0" dirty="0">
                <a:solidFill>
                  <a:srgbClr val="FFFFFF"/>
                </a:solidFill>
                <a:effectLst/>
                <a:latin typeface="walsheim"/>
              </a:rPr>
              <a:t> instead of android::</a:t>
            </a:r>
            <a:r>
              <a:rPr lang="en-US" b="0" i="0" dirty="0" err="1">
                <a:solidFill>
                  <a:srgbClr val="FFFFFF"/>
                </a:solidFill>
                <a:effectLst/>
                <a:latin typeface="walsheim"/>
              </a:rPr>
              <a:t>LoadNativeBridge</a:t>
            </a:r>
            <a:r>
              <a:rPr lang="en-US" b="0" i="0" dirty="0">
                <a:solidFill>
                  <a:srgbClr val="FFFFFF"/>
                </a:solidFill>
                <a:effectLst/>
                <a:latin typeface="walsheim"/>
              </a:rPr>
              <a:t> in the next few paragraphs. The files that will be discussed can be found at:</a:t>
            </a:r>
            <a:br>
              <a:rPr lang="en-US" b="0" i="0" dirty="0">
                <a:solidFill>
                  <a:srgbClr val="FFFFFF"/>
                </a:solidFill>
                <a:effectLst/>
                <a:latin typeface="walsheim"/>
              </a:rPr>
            </a:br>
            <a:r>
              <a:rPr lang="en-US" b="0" i="0" dirty="0">
                <a:solidFill>
                  <a:srgbClr val="FFFFFF"/>
                </a:solidFill>
                <a:effectLst/>
                <a:latin typeface="walsheim"/>
              </a:rPr>
              <a:t>$AOSP/art/runtime/</a:t>
            </a:r>
            <a:r>
              <a:rPr lang="en-US" b="0" i="0" dirty="0" err="1">
                <a:solidFill>
                  <a:srgbClr val="FFFFFF"/>
                </a:solidFill>
                <a:effectLst/>
                <a:latin typeface="walsheim"/>
              </a:rPr>
              <a:t>runtime.c</a:t>
            </a:r>
            <a:br>
              <a:rPr lang="en-US" b="0" i="0" dirty="0">
                <a:solidFill>
                  <a:srgbClr val="FFFFFF"/>
                </a:solidFill>
                <a:effectLst/>
                <a:latin typeface="walsheim"/>
              </a:rPr>
            </a:br>
            <a:r>
              <a:rPr lang="en-US" b="0" i="0" dirty="0">
                <a:solidFill>
                  <a:srgbClr val="FFFFFF"/>
                </a:solidFill>
                <a:effectLst/>
                <a:latin typeface="walsheim"/>
              </a:rPr>
              <a:t>$AOSP/art/runtime/</a:t>
            </a:r>
            <a:r>
              <a:rPr lang="en-US" b="0" i="0" dirty="0" err="1">
                <a:solidFill>
                  <a:srgbClr val="FFFFFF"/>
                </a:solidFill>
                <a:effectLst/>
                <a:latin typeface="walsheim"/>
              </a:rPr>
              <a:t>native_bridge_art_interface.c</a:t>
            </a:r>
            <a:br>
              <a:rPr lang="en-US" b="0" i="0" dirty="0">
                <a:solidFill>
                  <a:srgbClr val="FFFFFF"/>
                </a:solidFill>
                <a:effectLst/>
                <a:latin typeface="walsheim"/>
              </a:rPr>
            </a:br>
            <a:r>
              <a:rPr lang="en-US" b="0" i="0" dirty="0">
                <a:solidFill>
                  <a:srgbClr val="FFFFFF"/>
                </a:solidFill>
                <a:effectLst/>
                <a:latin typeface="walsheim"/>
              </a:rPr>
              <a:t>$AOSP/system/core/libnativebridge/native_bridge.cc</a:t>
            </a:r>
          </a:p>
          <a:p>
            <a:pPr algn="l"/>
            <a:r>
              <a:rPr lang="en-US" b="0" i="0" dirty="0">
                <a:solidFill>
                  <a:srgbClr val="C3C8CF"/>
                </a:solidFill>
                <a:effectLst/>
                <a:latin typeface="walsheim"/>
              </a:rPr>
              <a:t>After that, it will check whether the first parameter is NULL and the filename is good to use or not. If everything is good, it will open the library through </a:t>
            </a:r>
            <a:r>
              <a:rPr lang="en-US" b="0" i="0" dirty="0" err="1">
                <a:solidFill>
                  <a:srgbClr val="C3C8CF"/>
                </a:solidFill>
                <a:effectLst/>
                <a:latin typeface="walsheim"/>
              </a:rPr>
              <a:t>dlopen</a:t>
            </a:r>
            <a:r>
              <a:rPr lang="en-US" b="0" i="0" dirty="0">
                <a:solidFill>
                  <a:srgbClr val="C3C8CF"/>
                </a:solidFill>
                <a:effectLst/>
                <a:latin typeface="walsheim"/>
              </a:rPr>
              <a:t> using the filename </a:t>
            </a:r>
            <a:r>
              <a:rPr lang="en-US" b="0" i="0" dirty="0" err="1">
                <a:solidFill>
                  <a:srgbClr val="C3C8CF"/>
                </a:solidFill>
                <a:effectLst/>
                <a:latin typeface="walsheim"/>
              </a:rPr>
              <a:t>nb_library_filename</a:t>
            </a:r>
            <a:r>
              <a:rPr lang="en-US" b="0" i="0" dirty="0">
                <a:solidFill>
                  <a:srgbClr val="C3C8CF"/>
                </a:solidFill>
                <a:effectLst/>
                <a:latin typeface="walsheim"/>
              </a:rPr>
              <a:t>.</a:t>
            </a:r>
          </a:p>
          <a:p>
            <a:pPr algn="l" fontAlgn="base"/>
            <a:endParaRPr dirty="0">
              <a:uFillTx/>
            </a:endParaRPr>
          </a:p>
        </p:txBody>
      </p:sp>
    </p:spTree>
    <p:extLst>
      <p:ext uri="{BB962C8B-B14F-4D97-AF65-F5344CB8AC3E}">
        <p14:creationId xmlns:p14="http://schemas.microsoft.com/office/powerpoint/2010/main" val="32120512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This property is initialized from the default property </a:t>
            </a:r>
            <a:r>
              <a:rPr lang="en-US" dirty="0" err="1"/>
              <a:t>ro.dalvik.vm.native.bridge</a:t>
            </a:r>
            <a:r>
              <a:rPr lang="en-US" b="0" i="0" dirty="0">
                <a:solidFill>
                  <a:srgbClr val="C3C8CF"/>
                </a:solidFill>
                <a:effectLst/>
                <a:latin typeface="walsheim"/>
              </a:rPr>
              <a:t>, which is defined in the </a:t>
            </a:r>
            <a:r>
              <a:rPr lang="en-US" dirty="0" err="1"/>
              <a:t>default.prop</a:t>
            </a:r>
            <a:r>
              <a:rPr lang="en-US" b="0" i="0" dirty="0">
                <a:solidFill>
                  <a:srgbClr val="C3C8CF"/>
                </a:solidFill>
                <a:effectLst/>
                <a:latin typeface="walsheim"/>
              </a:rPr>
              <a:t> file of the Android system. This is done in the </a:t>
            </a:r>
            <a:r>
              <a:rPr lang="en-US" dirty="0" err="1"/>
              <a:t>AndroidRuntime</a:t>
            </a:r>
            <a:r>
              <a:rPr lang="en-US" dirty="0"/>
              <a:t>::</a:t>
            </a:r>
            <a:r>
              <a:rPr lang="en-US" dirty="0" err="1"/>
              <a:t>startVm</a:t>
            </a:r>
            <a:r>
              <a:rPr lang="en-US" b="0" i="0" dirty="0">
                <a:solidFill>
                  <a:srgbClr val="C3C8CF"/>
                </a:solidFill>
                <a:effectLst/>
                <a:latin typeface="walsheim"/>
              </a:rPr>
              <a:t> function, as you can see in the following snippet.</a:t>
            </a:r>
            <a:endParaRPr dirty="0">
              <a:uFillTx/>
            </a:endParaRPr>
          </a:p>
        </p:txBody>
      </p:sp>
    </p:spTree>
    <p:extLst>
      <p:ext uri="{BB962C8B-B14F-4D97-AF65-F5344CB8AC3E}">
        <p14:creationId xmlns:p14="http://schemas.microsoft.com/office/powerpoint/2010/main" val="402751411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function is defined in the </a:t>
            </a:r>
            <a:r>
              <a:rPr lang="en-US" dirty="0"/>
              <a:t>$AOSP/frameworks/base/core/</a:t>
            </a:r>
            <a:r>
              <a:rPr lang="en-US" dirty="0" err="1"/>
              <a:t>jni</a:t>
            </a:r>
            <a:r>
              <a:rPr lang="en-US" dirty="0"/>
              <a:t>/AndroidRuntime.cpp</a:t>
            </a:r>
            <a:r>
              <a:rPr lang="en-US" b="0" i="0" dirty="0">
                <a:solidFill>
                  <a:srgbClr val="C3C8CF"/>
                </a:solidFill>
                <a:effectLst/>
                <a:latin typeface="walsheim"/>
              </a:rPr>
              <a:t> file:</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When Native Bridge is enabled, the </a:t>
            </a:r>
            <a:r>
              <a:rPr lang="en-US" dirty="0" err="1"/>
              <a:t>ro.dalvik.vm.native.bridge</a:t>
            </a:r>
            <a:r>
              <a:rPr lang="en-US" b="0" i="0" dirty="0">
                <a:solidFill>
                  <a:srgbClr val="C3C8CF"/>
                </a:solidFill>
                <a:effectLst/>
                <a:latin typeface="walsheim"/>
              </a:rPr>
              <a:t> property usually includes a shared library filename. In our case, it is </a:t>
            </a:r>
            <a:r>
              <a:rPr lang="en-US" dirty="0"/>
              <a:t>libhoudini.so</a:t>
            </a:r>
            <a:r>
              <a:rPr lang="en-US" b="0" i="0" dirty="0">
                <a:solidFill>
                  <a:srgbClr val="C3C8CF"/>
                </a:solidFill>
                <a:effectLst/>
                <a:latin typeface="walsheim"/>
              </a:rPr>
              <a:t> for Intel devices or </a:t>
            </a:r>
            <a:r>
              <a:rPr lang="en-US" dirty="0"/>
              <a:t>libnb.so</a:t>
            </a:r>
            <a:r>
              <a:rPr lang="en-US" b="0" i="0" dirty="0">
                <a:solidFill>
                  <a:srgbClr val="C3C8CF"/>
                </a:solidFill>
                <a:effectLst/>
                <a:latin typeface="walsheim"/>
              </a:rPr>
              <a:t> for Android-x86. If Native Bridge is disabled, its value is 0. Once the library is loaded successfully, it will use the </a:t>
            </a:r>
            <a:r>
              <a:rPr lang="en-US" dirty="0" err="1"/>
              <a:t>kNativeBridgeInterfaceSymbol</a:t>
            </a:r>
            <a:r>
              <a:rPr lang="en-US" b="0" i="0" dirty="0">
                <a:solidFill>
                  <a:srgbClr val="C3C8CF"/>
                </a:solidFill>
                <a:effectLst/>
                <a:latin typeface="walsheim"/>
              </a:rPr>
              <a:t> symbol to get the memory location and cast the location to a pointer of </a:t>
            </a:r>
            <a:r>
              <a:rPr lang="en-US" dirty="0" err="1"/>
              <a:t>NativeBridgeCallbacks</a:t>
            </a:r>
            <a:r>
              <a:rPr lang="en-US" b="0" i="0" dirty="0">
                <a:solidFill>
                  <a:srgbClr val="C3C8CF"/>
                </a:solidFill>
                <a:effectLst/>
                <a:latin typeface="walsheim"/>
              </a:rPr>
              <a:t>. This means that the Houdini library provides an implementation of </a:t>
            </a:r>
            <a:r>
              <a:rPr lang="en-US" dirty="0" err="1"/>
              <a:t>NativeBridgeCallbacks</a:t>
            </a:r>
            <a:endParaRPr dirty="0">
              <a:uFillTx/>
            </a:endParaRPr>
          </a:p>
        </p:txBody>
      </p:sp>
    </p:spTree>
    <p:extLst>
      <p:ext uri="{BB962C8B-B14F-4D97-AF65-F5344CB8AC3E}">
        <p14:creationId xmlns:p14="http://schemas.microsoft.com/office/powerpoint/2010/main" val="69242026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C3C8CF"/>
                </a:solidFill>
                <a:effectLst/>
                <a:latin typeface="walsheim"/>
              </a:rPr>
              <a:t>Let's look at what it is inside </a:t>
            </a:r>
            <a:r>
              <a:rPr lang="en-US" dirty="0" err="1"/>
              <a:t>NativeBridgeCallbacks</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algn="l"/>
            <a:r>
              <a:rPr lang="en-US" b="0" i="0" dirty="0">
                <a:solidFill>
                  <a:srgbClr val="C3C8CF"/>
                </a:solidFill>
                <a:effectLst/>
                <a:latin typeface="walsheim"/>
              </a:rPr>
              <a:t>From the preceding code snippet, we can see that </a:t>
            </a:r>
            <a:r>
              <a:rPr lang="en-US" b="0" i="0" dirty="0" err="1">
                <a:solidFill>
                  <a:srgbClr val="C3C8CF"/>
                </a:solidFill>
                <a:effectLst/>
                <a:latin typeface="walsheim"/>
              </a:rPr>
              <a:t>NativeBridgeCallbacks</a:t>
            </a:r>
            <a:r>
              <a:rPr lang="en-US" b="0" i="0" dirty="0">
                <a:solidFill>
                  <a:srgbClr val="C3C8CF"/>
                </a:solidFill>
                <a:effectLst/>
                <a:latin typeface="walsheim"/>
              </a:rPr>
              <a:t> includes a variable and seven callback functions:</a:t>
            </a:r>
          </a:p>
          <a:p>
            <a:pPr algn="l">
              <a:buFont typeface="Arial" panose="020B0604020202020204" pitchFamily="34" charset="0"/>
              <a:buChar char="•"/>
            </a:pPr>
            <a:r>
              <a:rPr lang="en-US" b="0" i="0" dirty="0">
                <a:solidFill>
                  <a:srgbClr val="FFFFFF"/>
                </a:solidFill>
                <a:effectLst/>
                <a:latin typeface="walsheim"/>
              </a:rPr>
              <a:t>version: This is the version number of the interface. So far, there are two versions. Version 1 defines the first five callback functions and version 2 adds another two new functions, which we will see very shortly.</a:t>
            </a:r>
          </a:p>
          <a:p>
            <a:pPr algn="l">
              <a:buFont typeface="Arial" panose="020B0604020202020204" pitchFamily="34" charset="0"/>
              <a:buChar char="•"/>
            </a:pPr>
            <a:r>
              <a:rPr lang="en-US" b="0" i="0" dirty="0">
                <a:solidFill>
                  <a:srgbClr val="FFFFFF"/>
                </a:solidFill>
                <a:effectLst/>
                <a:latin typeface="walsheim"/>
              </a:rPr>
              <a:t>initialize: This function initializes an instance of Native Bridge. Native Bridge's internal implementation must ensure multithread safety and Native Bridge is initialized only once.</a:t>
            </a:r>
          </a:p>
          <a:p>
            <a:pPr algn="l">
              <a:buFont typeface="Arial" panose="020B0604020202020204" pitchFamily="34" charset="0"/>
              <a:buChar char="•"/>
            </a:pPr>
            <a:r>
              <a:rPr lang="en-US" b="0" i="0" dirty="0" err="1">
                <a:solidFill>
                  <a:srgbClr val="FFFFFF"/>
                </a:solidFill>
                <a:effectLst/>
                <a:latin typeface="walsheim"/>
              </a:rPr>
              <a:t>loadLibrary</a:t>
            </a:r>
            <a:r>
              <a:rPr lang="en-US" b="0" i="0" dirty="0">
                <a:solidFill>
                  <a:srgbClr val="FFFFFF"/>
                </a:solidFill>
                <a:effectLst/>
                <a:latin typeface="walsheim"/>
              </a:rPr>
              <a:t> : This function loads a shared library that is supported by the Native Bridge.</a:t>
            </a:r>
          </a:p>
          <a:p>
            <a:pPr algn="l">
              <a:buFont typeface="Arial" panose="020B0604020202020204" pitchFamily="34" charset="0"/>
              <a:buChar char="•"/>
            </a:pPr>
            <a:r>
              <a:rPr lang="en-US" b="0" i="0" dirty="0" err="1">
                <a:solidFill>
                  <a:srgbClr val="FFFFFF"/>
                </a:solidFill>
                <a:effectLst/>
                <a:latin typeface="walsheim"/>
              </a:rPr>
              <a:t>getTrampoline</a:t>
            </a:r>
            <a:r>
              <a:rPr lang="en-US" b="0" i="0" dirty="0">
                <a:solidFill>
                  <a:srgbClr val="FFFFFF"/>
                </a:solidFill>
                <a:effectLst/>
                <a:latin typeface="walsheim"/>
              </a:rPr>
              <a:t> : This function gets a Native Bridge trampoline for the specified native method.</a:t>
            </a:r>
          </a:p>
          <a:p>
            <a:pPr algn="l">
              <a:buFont typeface="Arial" panose="020B0604020202020204" pitchFamily="34" charset="0"/>
              <a:buChar char="•"/>
            </a:pPr>
            <a:r>
              <a:rPr lang="en-US" b="0" i="0" dirty="0" err="1">
                <a:solidFill>
                  <a:srgbClr val="FFFFFF"/>
                </a:solidFill>
                <a:effectLst/>
                <a:latin typeface="walsheim"/>
              </a:rPr>
              <a:t>isSupported</a:t>
            </a:r>
            <a:r>
              <a:rPr lang="en-US" b="0" i="0" dirty="0">
                <a:solidFill>
                  <a:srgbClr val="FFFFFF"/>
                </a:solidFill>
                <a:effectLst/>
                <a:latin typeface="walsheim"/>
              </a:rPr>
              <a:t> : This function checks whether the instance of Native Bridge is valid and whether it is for an ABI that is supported by Native Bridge.</a:t>
            </a:r>
          </a:p>
          <a:p>
            <a:pPr algn="l"/>
            <a:r>
              <a:rPr lang="en-US" b="0" i="0" dirty="0">
                <a:solidFill>
                  <a:srgbClr val="C3C8CF"/>
                </a:solidFill>
                <a:effectLst/>
                <a:latin typeface="walsheim"/>
              </a:rPr>
              <a:t>In version 2, the following two functions are added:</a:t>
            </a:r>
          </a:p>
          <a:p>
            <a:pPr algn="l">
              <a:buFont typeface="Arial" panose="020B0604020202020204" pitchFamily="34" charset="0"/>
              <a:buChar char="•"/>
            </a:pPr>
            <a:r>
              <a:rPr lang="en-US" b="0" i="0" dirty="0" err="1">
                <a:solidFill>
                  <a:srgbClr val="FFFFFF"/>
                </a:solidFill>
                <a:effectLst/>
                <a:latin typeface="walsheim"/>
              </a:rPr>
              <a:t>isCompatibleWith</a:t>
            </a:r>
            <a:r>
              <a:rPr lang="en-US" b="0" i="0" dirty="0">
                <a:solidFill>
                  <a:srgbClr val="FFFFFF"/>
                </a:solidFill>
                <a:effectLst/>
                <a:latin typeface="walsheim"/>
              </a:rPr>
              <a:t>: This function checks whether the bridge is compatible with the given version of library. A bridge may decide not to be forward- or backward-compatible, and </a:t>
            </a:r>
            <a:r>
              <a:rPr lang="en-US" b="0" i="0" dirty="0" err="1">
                <a:solidFill>
                  <a:srgbClr val="FFFFFF"/>
                </a:solidFill>
                <a:effectLst/>
                <a:latin typeface="walsheim"/>
              </a:rPr>
              <a:t>libnativebridge</a:t>
            </a:r>
            <a:r>
              <a:rPr lang="en-US" b="0" i="0" dirty="0">
                <a:solidFill>
                  <a:srgbClr val="FFFFFF"/>
                </a:solidFill>
                <a:effectLst/>
                <a:latin typeface="walsheim"/>
              </a:rPr>
              <a:t> will then stop using it.</a:t>
            </a:r>
          </a:p>
          <a:p>
            <a:pPr algn="l">
              <a:buFont typeface="Arial" panose="020B0604020202020204" pitchFamily="34" charset="0"/>
              <a:buChar char="•"/>
            </a:pPr>
            <a:r>
              <a:rPr lang="en-US" b="0" i="0" dirty="0" err="1">
                <a:solidFill>
                  <a:srgbClr val="FFFFFF"/>
                </a:solidFill>
                <a:effectLst/>
                <a:latin typeface="walsheim"/>
              </a:rPr>
              <a:t>getSignalHandler</a:t>
            </a:r>
            <a:r>
              <a:rPr lang="en-US" b="0" i="0" dirty="0">
                <a:solidFill>
                  <a:srgbClr val="FFFFFF"/>
                </a:solidFill>
                <a:effectLst/>
                <a:latin typeface="walsheim"/>
              </a:rPr>
              <a:t>: A callback function to retrieve a Native Bridge's signal handler for the specified signal. The runtime will ensure that the signal handler is being called after the runtime's own handler, but before all chained handlers. The native bridge should not try to install the handler by itself, as that will potentially lead to cycles.</a:t>
            </a:r>
          </a:p>
          <a:p>
            <a:pPr algn="l"/>
            <a:r>
              <a:rPr lang="en-US" b="0" i="0" dirty="0">
                <a:solidFill>
                  <a:srgbClr val="C3C8CF"/>
                </a:solidFill>
                <a:effectLst/>
                <a:latin typeface="walsheim"/>
              </a:rPr>
              <a:t>Now we have concluded the first stage of the Native Bridge initialization. As we can see from the preceding lists, Native Bridge is loaded at the startup of ART. At this stage, the initialization is not process-specific. The library name is defined in the </a:t>
            </a:r>
            <a:r>
              <a:rPr lang="en-US" b="0" i="0" dirty="0" err="1">
                <a:solidFill>
                  <a:srgbClr val="C3C8CF"/>
                </a:solidFill>
                <a:effectLst/>
                <a:latin typeface="walsheim"/>
              </a:rPr>
              <a:t>ro.dalvik.vm.native.bridge</a:t>
            </a:r>
            <a:r>
              <a:rPr lang="en-US" b="0" i="0" dirty="0">
                <a:solidFill>
                  <a:srgbClr val="C3C8CF"/>
                </a:solidFill>
                <a:effectLst/>
                <a:latin typeface="walsheim"/>
              </a:rPr>
              <a:t> property. In our case, ART loads the libhoudini.so library through the </a:t>
            </a:r>
            <a:r>
              <a:rPr lang="en-US" b="0" i="0" dirty="0" err="1">
                <a:solidFill>
                  <a:srgbClr val="C3C8CF"/>
                </a:solidFill>
                <a:effectLst/>
                <a:latin typeface="walsheim"/>
              </a:rPr>
              <a:t>LoadNativeBridge</a:t>
            </a:r>
            <a:r>
              <a:rPr lang="en-US" b="0" i="0" dirty="0">
                <a:solidFill>
                  <a:srgbClr val="C3C8CF"/>
                </a:solidFill>
                <a:effectLst/>
                <a:latin typeface="walsheim"/>
              </a:rPr>
              <a:t> function defined in libnativebridge.so. After Native Bridge is loaded successfully, the state is set to </a:t>
            </a:r>
            <a:r>
              <a:rPr lang="en-US" b="0" i="0" dirty="0" err="1">
                <a:solidFill>
                  <a:srgbClr val="C3C8CF"/>
                </a:solidFill>
                <a:effectLst/>
                <a:latin typeface="walsheim"/>
              </a:rPr>
              <a:t>kOpened</a:t>
            </a:r>
            <a:r>
              <a:rPr lang="en-US" b="0" i="0" dirty="0">
                <a:solidFill>
                  <a:srgbClr val="C3C8CF"/>
                </a:solidFill>
                <a:effectLst/>
                <a:latin typeface="walsheim"/>
              </a:rPr>
              <a:t>.</a:t>
            </a:r>
          </a:p>
          <a:p>
            <a:pPr algn="l" fontAlgn="base"/>
            <a:endParaRPr dirty="0">
              <a:uFillTx/>
            </a:endParaRPr>
          </a:p>
        </p:txBody>
      </p:sp>
    </p:spTree>
    <p:extLst>
      <p:ext uri="{BB962C8B-B14F-4D97-AF65-F5344CB8AC3E}">
        <p14:creationId xmlns:p14="http://schemas.microsoft.com/office/powerpoint/2010/main" val="12151703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second stage of Native Bridge initialization, it becomes process-specific. Native Bridge can be used by an Android application to load a native library in a different processor architecture than the current device. The other two states, </a:t>
            </a:r>
            <a:r>
              <a:rPr lang="en-US" dirty="0" err="1"/>
              <a:t>kPreInitialized</a:t>
            </a:r>
            <a:r>
              <a:rPr lang="en-US" b="0" i="0" dirty="0">
                <a:solidFill>
                  <a:srgbClr val="C3C8CF"/>
                </a:solidFill>
                <a:effectLst/>
                <a:latin typeface="walsheim"/>
              </a:rPr>
              <a:t> and </a:t>
            </a:r>
            <a:r>
              <a:rPr lang="en-US" dirty="0" err="1"/>
              <a:t>kInitialized</a:t>
            </a:r>
            <a:r>
              <a:rPr lang="en-US" b="0" i="0" dirty="0">
                <a:solidFill>
                  <a:srgbClr val="C3C8CF"/>
                </a:solidFill>
                <a:effectLst/>
                <a:latin typeface="walsheim"/>
              </a:rPr>
              <a:t>, are related to the creation of Android applications, as we know that all applications are forked from Zygote in Android. Let's look at the pre-initialization of Native Bridge first, as shown in the following diagram:</a:t>
            </a:r>
            <a:endParaRPr dirty="0">
              <a:uFillTx/>
            </a:endParaRPr>
          </a:p>
        </p:txBody>
      </p:sp>
    </p:spTree>
    <p:extLst>
      <p:ext uri="{BB962C8B-B14F-4D97-AF65-F5344CB8AC3E}">
        <p14:creationId xmlns:p14="http://schemas.microsoft.com/office/powerpoint/2010/main" val="3083514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en-US" dirty="0">
                <a:effectLst/>
              </a:rPr>
              <a:t>From the famous MIUI in China to the latest OnePlus device, they all use </a:t>
            </a:r>
            <a:r>
              <a:rPr lang="en-US" dirty="0" err="1">
                <a:effectLst/>
              </a:rPr>
              <a:t>CyanogenMod</a:t>
            </a:r>
            <a:r>
              <a:rPr lang="en-US" dirty="0">
                <a:effectLst/>
              </a:rPr>
              <a:t> source code as the base start from. The major contributions of </a:t>
            </a:r>
            <a:r>
              <a:rPr lang="en-US" dirty="0" err="1">
                <a:effectLst/>
              </a:rPr>
              <a:t>LineageOS</a:t>
            </a:r>
            <a:r>
              <a:rPr lang="en-US" dirty="0">
                <a:effectLst/>
              </a:rPr>
              <a:t>/</a:t>
            </a:r>
            <a:r>
              <a:rPr lang="en-US" dirty="0" err="1">
                <a:effectLst/>
              </a:rPr>
              <a:t>CyanogenMod</a:t>
            </a:r>
            <a:r>
              <a:rPr lang="en-US" dirty="0">
                <a:effectLst/>
              </a:rPr>
              <a:t> to the open source world are the adaptation of the Linux kernel and HAL to various Android devices.</a:t>
            </a:r>
          </a:p>
          <a:p>
            <a:r>
              <a:rPr lang="en-US" b="0" dirty="0">
                <a:solidFill>
                  <a:srgbClr val="FFFFFF"/>
                </a:solidFill>
                <a:effectLst/>
              </a:rPr>
              <a:t>The source code of </a:t>
            </a:r>
            <a:r>
              <a:rPr lang="en-US" b="0" dirty="0" err="1">
                <a:solidFill>
                  <a:srgbClr val="FFFFFF"/>
                </a:solidFill>
                <a:effectLst/>
              </a:rPr>
              <a:t>LineageOS</a:t>
            </a:r>
            <a:r>
              <a:rPr lang="en-US" b="0" dirty="0">
                <a:solidFill>
                  <a:srgbClr val="FFFFFF"/>
                </a:solidFill>
                <a:effectLst/>
              </a:rPr>
              <a:t> is maintained in GitHub and you can find it at </a:t>
            </a:r>
            <a:r>
              <a:rPr lang="en-US" b="0" u="sng" dirty="0">
                <a:solidFill>
                  <a:srgbClr val="4AC5E3"/>
                </a:solidFill>
                <a:effectLst/>
                <a:hlinkClick r:id="rId3"/>
              </a:rPr>
              <a:t>https://github.com/LineageOS</a:t>
            </a:r>
            <a:r>
              <a:rPr lang="en-US" b="0" dirty="0">
                <a:solidFill>
                  <a:srgbClr val="FFFFFF"/>
                </a:solidFill>
                <a:effectLst/>
              </a:rPr>
              <a:t>.</a:t>
            </a:r>
          </a:p>
          <a:p>
            <a:r>
              <a:rPr lang="en-US" dirty="0">
                <a:effectLst/>
              </a:rPr>
              <a:t>To build </a:t>
            </a:r>
            <a:r>
              <a:rPr lang="en-US" dirty="0" err="1">
                <a:effectLst/>
              </a:rPr>
              <a:t>LineageOS</a:t>
            </a:r>
            <a:r>
              <a:rPr lang="en-US" dirty="0">
                <a:effectLst/>
              </a:rPr>
              <a:t> source code for your device, the overall build process is similar to the AOSP build. The key difference is the large number of devices supported by </a:t>
            </a:r>
            <a:r>
              <a:rPr lang="en-US" dirty="0" err="1">
                <a:effectLst/>
              </a:rPr>
              <a:t>LineageOS</a:t>
            </a:r>
            <a:r>
              <a:rPr lang="en-US" dirty="0">
                <a:effectLst/>
              </a:rPr>
              <a:t>. For each device, there is a web page to give information about how to build for a device. We use Nexus 5 as an example. You can go to the following page for detailed information:</a:t>
            </a:r>
          </a:p>
          <a:p>
            <a:r>
              <a:rPr lang="en-US" u="none" strike="noStrike" dirty="0">
                <a:solidFill>
                  <a:srgbClr val="4AC5E3"/>
                </a:solidFill>
                <a:effectLst/>
                <a:hlinkClick r:id="rId4"/>
              </a:rPr>
              <a:t>https://wiki.lineageos.org/devices/hammerhead</a:t>
            </a:r>
            <a:endParaRPr lang="en-US" dirty="0">
              <a:effectLst/>
            </a:endParaRPr>
          </a:p>
          <a:p>
            <a:r>
              <a:rPr lang="en-US" dirty="0">
                <a:effectLst/>
              </a:rPr>
              <a:t>In the information page, you can find information about how to download the ROM image, how to install the image, and how to build the image. There is a build guide for devices and we can find the build guide for Nexus 5 at </a:t>
            </a:r>
            <a:r>
              <a:rPr lang="en-US" u="none" strike="noStrike" dirty="0">
                <a:solidFill>
                  <a:srgbClr val="4AC5E3"/>
                </a:solidFill>
                <a:effectLst/>
                <a:hlinkClick r:id="rId5"/>
              </a:rPr>
              <a:t>https://wiki.lineageos.org/devices/hammerhead/build</a:t>
            </a:r>
            <a:r>
              <a:rPr lang="en-US" dirty="0">
                <a:effectLst/>
              </a:rPr>
              <a:t>.</a:t>
            </a:r>
          </a:p>
          <a:p>
            <a:r>
              <a:rPr lang="en-US" dirty="0">
                <a:effectLst/>
              </a:rPr>
              <a:t>To build </a:t>
            </a:r>
            <a:r>
              <a:rPr lang="en-US" dirty="0" err="1">
                <a:effectLst/>
              </a:rPr>
              <a:t>LineageOS</a:t>
            </a:r>
            <a:r>
              <a:rPr lang="en-US" dirty="0">
                <a:effectLst/>
              </a:rPr>
              <a:t> for Nexus 5, the two key elements are </a:t>
            </a:r>
            <a:r>
              <a:rPr lang="en-US" b="1" dirty="0">
                <a:effectLst/>
              </a:rPr>
              <a:t>Kernel</a:t>
            </a:r>
            <a:r>
              <a:rPr lang="en-US" dirty="0">
                <a:effectLst/>
              </a:rPr>
              <a:t> and </a:t>
            </a:r>
            <a:r>
              <a:rPr lang="en-US" b="1" dirty="0">
                <a:effectLst/>
              </a:rPr>
              <a:t>Device.</a:t>
            </a:r>
            <a:r>
              <a:rPr lang="en-US" dirty="0">
                <a:effectLst/>
              </a:rPr>
              <a:t> The Kernel includes the Linux kernel and Nexus 5-specific device drivers, while the Device includes the major part of the device-specific HAL code. The naming convention for both the Kernel and Device folder is </a:t>
            </a:r>
            <a:r>
              <a:rPr lang="en-US" dirty="0" err="1">
                <a:effectLst/>
              </a:rPr>
              <a:t>android_kernel</a:t>
            </a:r>
            <a:r>
              <a:rPr lang="en-US" dirty="0">
                <a:effectLst/>
              </a:rPr>
              <a:t>/device_{manufacturer}_{code name}.</a:t>
            </a:r>
          </a:p>
          <a:p>
            <a:r>
              <a:rPr lang="en-US" dirty="0">
                <a:effectLst/>
              </a:rPr>
              <a:t>The code name for Nexus 5 is </a:t>
            </a:r>
            <a:r>
              <a:rPr lang="en-US" b="1" dirty="0">
                <a:effectLst/>
              </a:rPr>
              <a:t>hammerhead</a:t>
            </a:r>
            <a:r>
              <a:rPr lang="en-US" dirty="0">
                <a:effectLst/>
              </a:rPr>
              <a:t> and the manufacturer is </a:t>
            </a:r>
            <a:r>
              <a:rPr lang="en-US" b="1" dirty="0" err="1">
                <a:effectLst/>
              </a:rPr>
              <a:t>lge</a:t>
            </a:r>
            <a:r>
              <a:rPr lang="en-US" b="1" dirty="0">
                <a:effectLst/>
              </a:rPr>
              <a:t>,</a:t>
            </a:r>
            <a:r>
              <a:rPr lang="en-US" dirty="0">
                <a:effectLst/>
              </a:rPr>
              <a:t> which is LG.</a:t>
            </a:r>
          </a:p>
          <a:p>
            <a:r>
              <a:rPr lang="en-US" b="0" dirty="0">
                <a:solidFill>
                  <a:srgbClr val="FFFFFF"/>
                </a:solidFill>
                <a:effectLst/>
              </a:rPr>
              <a:t>We can find the following two Git repositories for Kernel and Device:</a:t>
            </a:r>
            <a:br>
              <a:rPr lang="en-US" b="0" dirty="0">
                <a:solidFill>
                  <a:srgbClr val="FFFFFF"/>
                </a:solidFill>
                <a:effectLst/>
              </a:rPr>
            </a:br>
            <a:r>
              <a:rPr lang="en-US" b="0" u="sng" dirty="0">
                <a:solidFill>
                  <a:srgbClr val="4AC5E3"/>
                </a:solidFill>
                <a:effectLst/>
                <a:hlinkClick r:id="rId6"/>
              </a:rPr>
              <a:t>https://github.com/LineageOS/android_kernel_lge_hammerhead</a:t>
            </a:r>
            <a:br>
              <a:rPr lang="en-US" b="0" dirty="0">
                <a:solidFill>
                  <a:srgbClr val="FFFFFF"/>
                </a:solidFill>
                <a:effectLst/>
              </a:rPr>
            </a:br>
            <a:r>
              <a:rPr lang="en-US" b="0" u="sng" dirty="0">
                <a:solidFill>
                  <a:srgbClr val="4AC5E3"/>
                </a:solidFill>
                <a:effectLst/>
                <a:hlinkClick r:id="rId7"/>
              </a:rPr>
              <a:t>https://github.com/LineageOS/android_device_lge_hammerhead</a:t>
            </a:r>
            <a:endParaRPr lang="en-US" b="0" dirty="0">
              <a:solidFill>
                <a:srgbClr val="FFFFFF"/>
              </a:solidFill>
              <a:effectLst/>
            </a:endParaRPr>
          </a:p>
          <a:p>
            <a:r>
              <a:rPr lang="en-US" dirty="0">
                <a:effectLst/>
              </a:rPr>
              <a:t>Other than the Kernel and Device, other important information is the </a:t>
            </a:r>
            <a:r>
              <a:rPr lang="en-US" dirty="0" err="1">
                <a:effectLst/>
              </a:rPr>
              <a:t>LineageOS</a:t>
            </a:r>
            <a:r>
              <a:rPr lang="en-US" dirty="0">
                <a:effectLst/>
              </a:rPr>
              <a:t> version. You may find it on the same device information page. For Nexus 5, the versions that can be used are 11, 12, 12.1, 13, and 14.1. You may be wondering how to match </a:t>
            </a:r>
            <a:r>
              <a:rPr lang="en-US" dirty="0" err="1">
                <a:effectLst/>
              </a:rPr>
              <a:t>LineageOS</a:t>
            </a:r>
            <a:r>
              <a:rPr lang="en-US" dirty="0">
                <a:effectLst/>
              </a:rPr>
              <a:t> versions to AOSP versions.</a:t>
            </a:r>
          </a:p>
          <a:p>
            <a:r>
              <a:rPr lang="en-US" b="0" dirty="0">
                <a:solidFill>
                  <a:srgbClr val="FFFFFF"/>
                </a:solidFill>
                <a:effectLst/>
              </a:rPr>
              <a:t>The information can be found at the following two pages at Wikipedia about </a:t>
            </a:r>
            <a:r>
              <a:rPr lang="en-US" b="0" dirty="0" err="1">
                <a:solidFill>
                  <a:srgbClr val="FFFFFF"/>
                </a:solidFill>
                <a:effectLst/>
              </a:rPr>
              <a:t>CyanogenMod</a:t>
            </a:r>
            <a:r>
              <a:rPr lang="en-US" b="0" dirty="0">
                <a:solidFill>
                  <a:srgbClr val="FFFFFF"/>
                </a:solidFill>
                <a:effectLst/>
              </a:rPr>
              <a:t> and </a:t>
            </a:r>
            <a:r>
              <a:rPr lang="en-US" b="0" dirty="0" err="1">
                <a:solidFill>
                  <a:srgbClr val="FFFFFF"/>
                </a:solidFill>
                <a:effectLst/>
              </a:rPr>
              <a:t>LineageOS</a:t>
            </a:r>
            <a:r>
              <a:rPr lang="en-US" b="0" dirty="0">
                <a:solidFill>
                  <a:srgbClr val="FFFFFF"/>
                </a:solidFill>
                <a:effectLst/>
              </a:rPr>
              <a:t>:</a:t>
            </a:r>
            <a:br>
              <a:rPr lang="en-US" b="0" dirty="0">
                <a:solidFill>
                  <a:srgbClr val="FFFFFF"/>
                </a:solidFill>
                <a:effectLst/>
              </a:rPr>
            </a:br>
            <a:r>
              <a:rPr lang="en-US" b="0" u="sng" dirty="0">
                <a:solidFill>
                  <a:srgbClr val="4AC5E3"/>
                </a:solidFill>
                <a:effectLst/>
                <a:hlinkClick r:id="rId8"/>
              </a:rPr>
              <a:t>https://en.wikipedia.org/wiki/CyanogenMod#Version_history</a:t>
            </a:r>
            <a:br>
              <a:rPr lang="en-US" b="0" dirty="0">
                <a:solidFill>
                  <a:srgbClr val="FFFFFF"/>
                </a:solidFill>
                <a:effectLst/>
              </a:rPr>
            </a:br>
            <a:r>
              <a:rPr lang="en-US" b="0" u="sng" dirty="0">
                <a:solidFill>
                  <a:srgbClr val="4AC5E3"/>
                </a:solidFill>
                <a:effectLst/>
                <a:hlinkClick r:id="rId9"/>
              </a:rPr>
              <a:t>https://en.wikipedia.org/wiki/LineageOS#Version_history</a:t>
            </a:r>
            <a:endParaRPr lang="en-US" b="0" dirty="0">
              <a:solidFill>
                <a:srgbClr val="FFFFFF"/>
              </a:solidFill>
              <a:effectLst/>
            </a:endParaRPr>
          </a:p>
          <a:p>
            <a:r>
              <a:rPr lang="en-US" dirty="0">
                <a:effectLst/>
              </a:rPr>
              <a:t>The </a:t>
            </a:r>
            <a:r>
              <a:rPr lang="en-US" dirty="0" err="1">
                <a:effectLst/>
              </a:rPr>
              <a:t>LineageOS</a:t>
            </a:r>
            <a:r>
              <a:rPr lang="en-US" dirty="0">
                <a:effectLst/>
              </a:rPr>
              <a:t>/</a:t>
            </a:r>
            <a:r>
              <a:rPr lang="en-US" dirty="0" err="1">
                <a:effectLst/>
              </a:rPr>
              <a:t>CyanogenMod</a:t>
            </a:r>
            <a:r>
              <a:rPr lang="en-US" dirty="0">
                <a:effectLst/>
              </a:rPr>
              <a:t> and AOSP versions supported for Nexus 5 are CM11 (Android 4.4), CM 12 (Android 5.0), CM 12.1 (Android 5.1), CM 13 (Android 6.0), and CM 14.1 (Android 7.1.1).</a:t>
            </a:r>
          </a:p>
          <a:p>
            <a:r>
              <a:rPr lang="en-US" b="0" dirty="0">
                <a:solidFill>
                  <a:srgbClr val="FFFFFF"/>
                </a:solidFill>
                <a:effectLst/>
              </a:rPr>
              <a:t>You will not be able to access the links related to </a:t>
            </a:r>
            <a:r>
              <a:rPr lang="en-US" b="0" dirty="0" err="1">
                <a:solidFill>
                  <a:srgbClr val="FFFFFF"/>
                </a:solidFill>
                <a:effectLst/>
              </a:rPr>
              <a:t>CyanogenMod</a:t>
            </a:r>
            <a:r>
              <a:rPr lang="en-US" b="0" dirty="0">
                <a:solidFill>
                  <a:srgbClr val="FFFFFF"/>
                </a:solidFill>
                <a:effectLst/>
              </a:rPr>
              <a:t> while you read this course, since the infrastructure behind </a:t>
            </a:r>
            <a:r>
              <a:rPr lang="en-US" b="0" dirty="0" err="1">
                <a:solidFill>
                  <a:srgbClr val="FFFFFF"/>
                </a:solidFill>
                <a:effectLst/>
              </a:rPr>
              <a:t>CyanogenMod</a:t>
            </a:r>
            <a:r>
              <a:rPr lang="en-US" b="0" dirty="0">
                <a:solidFill>
                  <a:srgbClr val="FFFFFF"/>
                </a:solidFill>
                <a:effectLst/>
              </a:rPr>
              <a:t> has been shut down recently. You can read the following post to find out more:</a:t>
            </a:r>
            <a:br>
              <a:rPr lang="en-US" b="0" dirty="0">
                <a:solidFill>
                  <a:srgbClr val="FFFFFF"/>
                </a:solidFill>
                <a:effectLst/>
              </a:rPr>
            </a:br>
            <a:r>
              <a:rPr lang="en-US" b="0" u="sng" dirty="0">
                <a:solidFill>
                  <a:srgbClr val="4AC5E3"/>
                </a:solidFill>
                <a:effectLst/>
                <a:hlinkClick r:id="rId10"/>
              </a:rPr>
              <a:t>https://plus.google.com/+CyanogenMod/posts/RYBfQ9rTjEH</a:t>
            </a:r>
            <a:endParaRPr lang="en-US" b="0" dirty="0">
              <a:solidFill>
                <a:srgbClr val="FFFFFF"/>
              </a:solidFill>
              <a:effectLst/>
            </a:endParaRPr>
          </a:p>
          <a:p>
            <a:r>
              <a:rPr lang="en-US" dirty="0">
                <a:effectLst/>
              </a:rPr>
              <a:t>Nevertheless, the idea from the preceding configuration is that the key pieces of code to differentiate one device from another are the Kernel and Device. It is possible to share the rest of the code across devices. This is one of the goals for the projects in this course. We try to keep the changes for different hardware platforms within the Kernel and the Device, while keeping the rest of the AOSP source code untouched. This is not 100% possible, but we can try to do it as much as possible. The benefit is that we can keep our code separated from AOSP code and it is much easier to update to a new AOSP version.</a:t>
            </a:r>
          </a:p>
          <a:p>
            <a:pPr algn="l" fontAlgn="base"/>
            <a:endParaRPr dirty="0">
              <a:uFillTx/>
            </a:endParaRPr>
          </a:p>
        </p:txBody>
      </p:sp>
    </p:spTree>
    <p:extLst>
      <p:ext uri="{BB962C8B-B14F-4D97-AF65-F5344CB8AC3E}">
        <p14:creationId xmlns:p14="http://schemas.microsoft.com/office/powerpoint/2010/main" val="17163692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During the creation of an application, the </a:t>
            </a:r>
            <a:r>
              <a:rPr lang="en-US" dirty="0" err="1"/>
              <a:t>ForkAndSpecializeCommon</a:t>
            </a:r>
            <a:r>
              <a:rPr lang="en-US" b="0" i="0" dirty="0">
                <a:solidFill>
                  <a:srgbClr val="C3C8CF"/>
                </a:solidFill>
                <a:effectLst/>
                <a:latin typeface="walsheim"/>
              </a:rPr>
              <a:t> function is called. The pre-initialization of Native Bridge is done in this function. This function is defined in the </a:t>
            </a:r>
            <a:r>
              <a:rPr lang="en-US" dirty="0"/>
              <a:t>$AOSP/frameworks/base/core/</a:t>
            </a:r>
            <a:r>
              <a:rPr lang="en-US" dirty="0" err="1"/>
              <a:t>jni</a:t>
            </a:r>
            <a:r>
              <a:rPr lang="en-US" dirty="0"/>
              <a:t>/com_android_internal_os_Zygote.cpp</a:t>
            </a:r>
            <a:r>
              <a:rPr lang="en-US" b="0" i="0" dirty="0">
                <a:solidFill>
                  <a:srgbClr val="C3C8CF"/>
                </a:solidFill>
                <a:effectLst/>
                <a:latin typeface="walsheim"/>
              </a:rPr>
              <a:t> file:</a:t>
            </a:r>
            <a:endParaRPr dirty="0">
              <a:uFillTx/>
            </a:endParaRPr>
          </a:p>
        </p:txBody>
      </p:sp>
    </p:spTree>
    <p:extLst>
      <p:ext uri="{BB962C8B-B14F-4D97-AF65-F5344CB8AC3E}">
        <p14:creationId xmlns:p14="http://schemas.microsoft.com/office/powerpoint/2010/main" val="22788154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53150627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98983771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this </a:t>
            </a:r>
            <a:r>
              <a:rPr lang="en-US" dirty="0" err="1"/>
              <a:t>ForkAndSpecializeCommon</a:t>
            </a:r>
            <a:r>
              <a:rPr lang="en-US" b="0" i="0" dirty="0">
                <a:solidFill>
                  <a:srgbClr val="C3C8CF"/>
                </a:solidFill>
                <a:effectLst/>
                <a:latin typeface="walsheim"/>
              </a:rPr>
              <a:t> function, it checks whether the current process is not a </a:t>
            </a:r>
            <a:r>
              <a:rPr lang="en-US" b="0" i="0" dirty="0" err="1">
                <a:solidFill>
                  <a:srgbClr val="C3C8CF"/>
                </a:solidFill>
                <a:effectLst/>
                <a:latin typeface="walsheim"/>
              </a:rPr>
              <a:t>SystemServer</a:t>
            </a:r>
            <a:r>
              <a:rPr lang="en-US" b="0" i="0" dirty="0">
                <a:solidFill>
                  <a:srgbClr val="C3C8CF"/>
                </a:solidFill>
                <a:effectLst/>
                <a:latin typeface="walsheim"/>
              </a:rPr>
              <a:t> process and if the Native Bridge is ready to use. After that, it calls the </a:t>
            </a:r>
            <a:r>
              <a:rPr lang="en-US" dirty="0" err="1"/>
              <a:t>NeedsNativeBridge</a:t>
            </a:r>
            <a:r>
              <a:rPr lang="en-US" b="0" i="0" dirty="0">
                <a:solidFill>
                  <a:srgbClr val="C3C8CF"/>
                </a:solidFill>
                <a:effectLst/>
                <a:latin typeface="walsheim"/>
              </a:rPr>
              <a:t> function to check whether the current process needs to use Native Bridge or not: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The </a:t>
            </a:r>
            <a:r>
              <a:rPr lang="en-US" dirty="0" err="1"/>
              <a:t>NeedsNativeBridge</a:t>
            </a:r>
            <a:r>
              <a:rPr lang="en-US" b="0" i="0" dirty="0">
                <a:solidFill>
                  <a:srgbClr val="C3C8CF"/>
                </a:solidFill>
                <a:effectLst/>
                <a:latin typeface="walsheim"/>
              </a:rPr>
              <a:t> function compares </a:t>
            </a:r>
            <a:r>
              <a:rPr lang="en-US" dirty="0" err="1"/>
              <a:t>instruction_set</a:t>
            </a:r>
            <a:r>
              <a:rPr lang="en-US" b="0" i="0" dirty="0">
                <a:solidFill>
                  <a:srgbClr val="C3C8CF"/>
                </a:solidFill>
                <a:effectLst/>
                <a:latin typeface="walsheim"/>
              </a:rPr>
              <a:t> with the current Android platform instruction set. If these two instruction sets are different, then we need to use Native Bridge; otherwise, we don't. The </a:t>
            </a:r>
            <a:r>
              <a:rPr lang="en-US" dirty="0" err="1"/>
              <a:t>NeedsNativeBridge</a:t>
            </a:r>
            <a:r>
              <a:rPr lang="en-US" b="0" i="0" dirty="0">
                <a:solidFill>
                  <a:srgbClr val="C3C8CF"/>
                </a:solidFill>
                <a:effectLst/>
                <a:latin typeface="walsheim"/>
              </a:rPr>
              <a:t> function is implemented in </a:t>
            </a:r>
            <a:r>
              <a:rPr lang="en-US" dirty="0"/>
              <a:t>native_bridge.cc</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147613339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If Native Bridge is needed by the application, then </a:t>
            </a:r>
            <a:r>
              <a:rPr lang="en-US" dirty="0" err="1"/>
              <a:t>PreInitializeNativeBridge</a:t>
            </a:r>
            <a:r>
              <a:rPr lang="en-US" b="0" i="0" dirty="0">
                <a:solidFill>
                  <a:srgbClr val="C3C8CF"/>
                </a:solidFill>
                <a:effectLst/>
                <a:latin typeface="walsheim"/>
              </a:rPr>
              <a:t>, which is also implemented in </a:t>
            </a:r>
            <a:r>
              <a:rPr lang="en-US" dirty="0"/>
              <a:t>native_bridge.cc</a:t>
            </a:r>
            <a:r>
              <a:rPr lang="en-US" b="0" i="0" dirty="0">
                <a:solidFill>
                  <a:srgbClr val="C3C8CF"/>
                </a:solidFill>
                <a:effectLst/>
                <a:latin typeface="walsheim"/>
              </a:rPr>
              <a:t>, is going to be called with two parameters, </a:t>
            </a:r>
            <a:r>
              <a:rPr lang="en-US" dirty="0" err="1"/>
              <a:t>app_data_dir_in</a:t>
            </a:r>
            <a:r>
              <a:rPr lang="en-US" b="0" i="0" dirty="0">
                <a:solidFill>
                  <a:srgbClr val="C3C8CF"/>
                </a:solidFill>
                <a:effectLst/>
                <a:latin typeface="walsheim"/>
              </a:rPr>
              <a:t> and </a:t>
            </a:r>
            <a:r>
              <a:rPr lang="en-US" dirty="0" err="1"/>
              <a:t>instruction_set</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21028719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4334825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From the preceding code snippet, we can see that it will check whether the state is </a:t>
            </a:r>
            <a:r>
              <a:rPr lang="en-US" dirty="0" err="1"/>
              <a:t>kOpened</a:t>
            </a:r>
            <a:r>
              <a:rPr lang="en-US" b="0" i="0" dirty="0">
                <a:solidFill>
                  <a:srgbClr val="C3C8CF"/>
                </a:solidFill>
                <a:effectLst/>
                <a:latin typeface="walsheim"/>
              </a:rPr>
              <a:t> or not. Then </a:t>
            </a:r>
            <a:r>
              <a:rPr lang="en-US" dirty="0" err="1"/>
              <a:t>PreInitializeNativeBridge</a:t>
            </a:r>
            <a:r>
              <a:rPr lang="en-US" b="0" i="0" dirty="0">
                <a:solidFill>
                  <a:srgbClr val="C3C8CF"/>
                </a:solidFill>
                <a:effectLst/>
                <a:latin typeface="walsheim"/>
              </a:rPr>
              <a:t> will do two things. Firstly, it creates a code cache directory using the first parameter, </a:t>
            </a:r>
            <a:r>
              <a:rPr lang="en-US" dirty="0" err="1"/>
              <a:t>app_data_dir_in</a:t>
            </a:r>
            <a:r>
              <a:rPr lang="en-US" b="0" i="0" dirty="0">
                <a:solidFill>
                  <a:srgbClr val="C3C8CF"/>
                </a:solidFill>
                <a:effectLst/>
                <a:latin typeface="walsheim"/>
              </a:rPr>
              <a:t>, for Native Bridge in the </a:t>
            </a:r>
            <a:r>
              <a:rPr lang="en-US" dirty="0"/>
              <a:t>data</a:t>
            </a:r>
            <a:r>
              <a:rPr lang="en-US" b="0" i="0" dirty="0">
                <a:solidFill>
                  <a:srgbClr val="C3C8CF"/>
                </a:solidFill>
                <a:effectLst/>
                <a:latin typeface="walsheim"/>
              </a:rPr>
              <a:t> folder of the application. Next, it uses the second parameter, </a:t>
            </a:r>
            <a:r>
              <a:rPr lang="en-US" dirty="0" err="1"/>
              <a:t>instruction_set</a:t>
            </a:r>
            <a:r>
              <a:rPr lang="en-US" b="0" i="0" dirty="0">
                <a:solidFill>
                  <a:srgbClr val="C3C8CF"/>
                </a:solidFill>
                <a:effectLst/>
                <a:latin typeface="walsheim"/>
              </a:rPr>
              <a:t>, to find the </a:t>
            </a:r>
            <a:r>
              <a:rPr lang="en-US" dirty="0"/>
              <a:t>/system/lib/&lt;isa&gt;/</a:t>
            </a:r>
            <a:r>
              <a:rPr lang="en-US" dirty="0" err="1"/>
              <a:t>cpuinfo</a:t>
            </a:r>
            <a:r>
              <a:rPr lang="en-US" b="0" i="0" dirty="0">
                <a:solidFill>
                  <a:srgbClr val="C3C8CF"/>
                </a:solidFill>
                <a:effectLst/>
                <a:latin typeface="walsheim"/>
              </a:rPr>
              <a:t> path and it does a bind-mount of it to </a:t>
            </a:r>
            <a:r>
              <a:rPr lang="en-US" dirty="0"/>
              <a:t>/proc/</a:t>
            </a:r>
            <a:r>
              <a:rPr lang="en-US" dirty="0" err="1"/>
              <a:t>cpuinfo</a:t>
            </a:r>
            <a:r>
              <a:rPr lang="en-US" b="0" i="0" dirty="0">
                <a:solidFill>
                  <a:srgbClr val="C3C8CF"/>
                </a:solidFill>
                <a:effectLst/>
                <a:latin typeface="walsheim"/>
              </a:rPr>
              <a:t>. If Houdini is available in the device, you can find the </a:t>
            </a:r>
            <a:r>
              <a:rPr lang="en-US" dirty="0"/>
              <a:t>/system/lib/arm/</a:t>
            </a:r>
            <a:r>
              <a:rPr lang="en-US" dirty="0" err="1"/>
              <a:t>cpuinfo</a:t>
            </a:r>
            <a:r>
              <a:rPr lang="en-US" b="0" i="0" dirty="0">
                <a:solidFill>
                  <a:srgbClr val="C3C8CF"/>
                </a:solidFill>
                <a:effectLst/>
                <a:latin typeface="walsheim"/>
              </a:rPr>
              <a:t> file in the </a:t>
            </a:r>
            <a:r>
              <a:rPr lang="en-US" dirty="0"/>
              <a:t>system</a:t>
            </a:r>
            <a:r>
              <a:rPr lang="en-US" b="0" i="0" dirty="0">
                <a:solidFill>
                  <a:srgbClr val="C3C8CF"/>
                </a:solidFill>
                <a:effectLst/>
                <a:latin typeface="walsheim"/>
              </a:rPr>
              <a:t> folder. Once the preceding two tasks are completed, the state of Native Bridge will be set to </a:t>
            </a:r>
            <a:r>
              <a:rPr lang="en-US" dirty="0" err="1"/>
              <a:t>kPreInitialized</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372311391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After the state is changed to </a:t>
            </a:r>
            <a:r>
              <a:rPr lang="en-US" dirty="0" err="1"/>
              <a:t>kPreInitialized</a:t>
            </a:r>
            <a:r>
              <a:rPr lang="en-US" b="0" i="0" dirty="0">
                <a:solidFill>
                  <a:srgbClr val="C3C8CF"/>
                </a:solidFill>
                <a:effectLst/>
                <a:latin typeface="walsheim"/>
              </a:rPr>
              <a:t>, the creation of the new Android application will continue in the </a:t>
            </a:r>
            <a:r>
              <a:rPr lang="en-US" dirty="0" err="1"/>
              <a:t>ForkAndSpecializeCommon</a:t>
            </a:r>
            <a:r>
              <a:rPr lang="en-US" b="0" i="0" dirty="0">
                <a:solidFill>
                  <a:srgbClr val="C3C8CF"/>
                </a:solidFill>
                <a:effectLst/>
                <a:latin typeface="walsheim"/>
              </a:rPr>
              <a:t> function. At the end of this function, it calls a </a:t>
            </a:r>
            <a:r>
              <a:rPr lang="en-US" dirty="0" err="1"/>
              <a:t>callPostForkChildHooks</a:t>
            </a:r>
            <a:r>
              <a:rPr lang="en-US" b="0" i="0" dirty="0">
                <a:solidFill>
                  <a:srgbClr val="C3C8CF"/>
                </a:solidFill>
                <a:effectLst/>
                <a:latin typeface="walsheim"/>
              </a:rPr>
              <a:t> registered function through a global variable, </a:t>
            </a:r>
            <a:r>
              <a:rPr lang="en-US" dirty="0" err="1"/>
              <a:t>gCallPostForkChildHooks</a:t>
            </a:r>
            <a:r>
              <a:rPr lang="en-US" b="0" i="0" dirty="0">
                <a:solidFill>
                  <a:srgbClr val="C3C8CF"/>
                </a:solidFill>
                <a:effectLst/>
                <a:latin typeface="walsheim"/>
              </a:rPr>
              <a:t>. The call stack will eventually go to a </a:t>
            </a:r>
            <a:r>
              <a:rPr lang="en-US" dirty="0" err="1"/>
              <a:t>ZygoteHooks_nativePostForkChild</a:t>
            </a:r>
            <a:r>
              <a:rPr lang="en-US" b="0" i="0" dirty="0">
                <a:solidFill>
                  <a:srgbClr val="C3C8CF"/>
                </a:solidFill>
                <a:effectLst/>
                <a:latin typeface="walsheim"/>
              </a:rPr>
              <a:t> function, which is the JNI implementation of the </a:t>
            </a:r>
            <a:r>
              <a:rPr lang="en-US" dirty="0" err="1"/>
              <a:t>postForkChild</a:t>
            </a:r>
            <a:r>
              <a:rPr lang="en-US" b="0" i="0" dirty="0">
                <a:solidFill>
                  <a:srgbClr val="C3C8CF"/>
                </a:solidFill>
                <a:effectLst/>
                <a:latin typeface="walsheim"/>
              </a:rPr>
              <a:t> Java method. The </a:t>
            </a:r>
            <a:r>
              <a:rPr lang="en-US" dirty="0" err="1"/>
              <a:t>postForkChild</a:t>
            </a:r>
            <a:r>
              <a:rPr lang="en-US" b="0" i="0" dirty="0">
                <a:solidFill>
                  <a:srgbClr val="C3C8CF"/>
                </a:solidFill>
                <a:effectLst/>
                <a:latin typeface="walsheim"/>
              </a:rPr>
              <a:t> function is called by Zygote in the child process after every fork. The following table is a summary of the call stack:</a:t>
            </a:r>
          </a:p>
          <a:p>
            <a:pPr algn="l" fontAlgn="base"/>
            <a:endParaRPr lang="en-US" b="0" i="0" dirty="0">
              <a:solidFill>
                <a:srgbClr val="C3C8CF"/>
              </a:solidFill>
              <a:effectLst/>
              <a:uFillTx/>
              <a:latin typeface="walsheim"/>
            </a:endParaRPr>
          </a:p>
          <a:p>
            <a:pPr marL="158750" indent="0" algn="l" fontAlgn="base">
              <a:buNone/>
            </a:pPr>
            <a:r>
              <a:rPr lang="en-US" b="0" i="0" dirty="0">
                <a:solidFill>
                  <a:srgbClr val="C3C8CF"/>
                </a:solidFill>
                <a:effectLst/>
                <a:latin typeface="walsheim"/>
              </a:rPr>
              <a:t>The </a:t>
            </a:r>
            <a:r>
              <a:rPr lang="en-US" dirty="0" err="1"/>
              <a:t>ZygoteHooks_nativePostForkChild</a:t>
            </a:r>
            <a:r>
              <a:rPr lang="en-US" b="0" i="0" dirty="0">
                <a:solidFill>
                  <a:srgbClr val="C3C8CF"/>
                </a:solidFill>
                <a:effectLst/>
                <a:latin typeface="walsheim"/>
              </a:rPr>
              <a:t> function is implemented in the </a:t>
            </a:r>
            <a:r>
              <a:rPr lang="en-US" dirty="0"/>
              <a:t>$AOSP/ art/runtime/native/dalvik_system_ZygotHooks.cc</a:t>
            </a:r>
            <a:r>
              <a:rPr lang="en-US" b="0" i="0" dirty="0">
                <a:solidFill>
                  <a:srgbClr val="C3C8CF"/>
                </a:solidFill>
                <a:effectLst/>
                <a:latin typeface="walsheim"/>
              </a:rPr>
              <a:t> file. The </a:t>
            </a:r>
            <a:r>
              <a:rPr lang="en-US" dirty="0" err="1"/>
              <a:t>DidForkFromZygote</a:t>
            </a:r>
            <a:r>
              <a:rPr lang="en-US" b="0" i="0" dirty="0">
                <a:solidFill>
                  <a:srgbClr val="C3C8CF"/>
                </a:solidFill>
                <a:effectLst/>
                <a:latin typeface="walsheim"/>
              </a:rPr>
              <a:t> function is implemented in the </a:t>
            </a:r>
            <a:r>
              <a:rPr lang="en-US" dirty="0"/>
              <a:t>$AOSP/art/runtime/runtime.cc</a:t>
            </a:r>
            <a:r>
              <a:rPr lang="en-US" b="0" i="0" dirty="0">
                <a:solidFill>
                  <a:srgbClr val="C3C8CF"/>
                </a:solidFill>
                <a:effectLst/>
                <a:latin typeface="walsheim"/>
              </a:rPr>
              <a:t> file.</a:t>
            </a:r>
            <a:endParaRPr dirty="0">
              <a:uFillTx/>
            </a:endParaRPr>
          </a:p>
        </p:txBody>
      </p:sp>
    </p:spTree>
    <p:extLst>
      <p:ext uri="{BB962C8B-B14F-4D97-AF65-F5344CB8AC3E}">
        <p14:creationId xmlns:p14="http://schemas.microsoft.com/office/powerpoint/2010/main" val="25178698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following diagram is a summary of functions involved in the second stage of the initialization of Native Bridge. Be aware that we are in the child process now. We can see that the </a:t>
            </a:r>
            <a:r>
              <a:rPr lang="en-US" b="1" i="0" dirty="0">
                <a:solidFill>
                  <a:srgbClr val="C3C8CF"/>
                </a:solidFill>
                <a:effectLst/>
                <a:latin typeface="walsheim"/>
              </a:rPr>
              <a:t>Runtime::</a:t>
            </a:r>
            <a:r>
              <a:rPr lang="en-US" b="1" i="0" dirty="0" err="1">
                <a:solidFill>
                  <a:srgbClr val="C3C8CF"/>
                </a:solidFill>
                <a:effectLst/>
                <a:latin typeface="walsheim"/>
              </a:rPr>
              <a:t>DidForkFromZygote</a:t>
            </a:r>
            <a:r>
              <a:rPr lang="en-US" b="0" i="0" dirty="0">
                <a:solidFill>
                  <a:srgbClr val="C3C8CF"/>
                </a:solidFill>
                <a:effectLst/>
                <a:latin typeface="walsheim"/>
              </a:rPr>
              <a:t> function in </a:t>
            </a:r>
            <a:r>
              <a:rPr lang="en-US" b="1" i="0" dirty="0">
                <a:solidFill>
                  <a:srgbClr val="C3C8CF"/>
                </a:solidFill>
                <a:effectLst/>
                <a:latin typeface="walsheim"/>
              </a:rPr>
              <a:t>ART</a:t>
            </a:r>
            <a:r>
              <a:rPr lang="en-US" b="0" i="0" dirty="0">
                <a:solidFill>
                  <a:srgbClr val="C3C8CF"/>
                </a:solidFill>
                <a:effectLst/>
                <a:latin typeface="walsheim"/>
              </a:rPr>
              <a:t> will call the following Native Bridge interface functions: </a:t>
            </a:r>
            <a:r>
              <a:rPr lang="en-US" b="1" i="0" dirty="0" err="1">
                <a:solidFill>
                  <a:srgbClr val="C3C8CF"/>
                </a:solidFill>
                <a:effectLst/>
                <a:latin typeface="walsheim"/>
              </a:rPr>
              <a:t>InitializeNativeBridge</a:t>
            </a:r>
            <a:r>
              <a:rPr lang="en-US" b="0" i="0" dirty="0">
                <a:solidFill>
                  <a:srgbClr val="C3C8CF"/>
                </a:solidFill>
                <a:effectLst/>
                <a:latin typeface="walsheim"/>
              </a:rPr>
              <a:t> and </a:t>
            </a:r>
            <a:r>
              <a:rPr lang="en-US" b="1" i="0" dirty="0" err="1">
                <a:solidFill>
                  <a:srgbClr val="C3C8CF"/>
                </a:solidFill>
                <a:effectLst/>
                <a:latin typeface="walsheim"/>
              </a:rPr>
              <a:t>SetupEnvironment</a:t>
            </a:r>
            <a:r>
              <a:rPr lang="en-US" b="0" i="0" dirty="0">
                <a:solidFill>
                  <a:srgbClr val="C3C8CF"/>
                </a:solidFill>
                <a:effectLst/>
                <a:latin typeface="walsheim"/>
              </a:rPr>
              <a:t>. The Native Bridge interface functions will eventually call the registered callback functions in the Houdini library.</a:t>
            </a:r>
            <a:endParaRPr dirty="0">
              <a:uFillTx/>
            </a:endParaRPr>
          </a:p>
        </p:txBody>
      </p:sp>
    </p:spTree>
    <p:extLst>
      <p:ext uri="{BB962C8B-B14F-4D97-AF65-F5344CB8AC3E}">
        <p14:creationId xmlns:p14="http://schemas.microsoft.com/office/powerpoint/2010/main" val="20074854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Let's look at the JNI implementation of </a:t>
            </a:r>
            <a:r>
              <a:rPr lang="en-US" dirty="0" err="1"/>
              <a:t>postForkChild</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216935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Even though the number of Intel x86-based Android devices on the market cannot compare to the number of ARM-based devices, there is another market using the Intel x86 Android build extensively. This is the Android emulator market. For commercial Android emulator products, you can find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Andy,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project Android-x86 uses a very different approach to support various Intel x86-based devices compared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Its goal is to provide Board Support Package (BSP) for any Intel x86 devices. It is similar to how you install Microsoft Windows or Linux on your PC. You have only one copy of the release and you can install it on any Intel PCs. There is no special build of Windows or Linux for each different PC or laptop.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achieve this goal on Android, Android-x86 customized the Android boot up process significantly. There are two stages of boot up process in Android-x86. The first stage is booting up a minimal Linux environment using a special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ramdisk</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initrd.img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After the system can boot up to this Linux environment, it starts the second stage through the chroot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switch_root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In this stage, it will boot up the actual Android system.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very smart way to resolve the new challenge using existing technology. Essentially, we try to resolve the problem in two steps. In the first stage of the boot up process, since both Windows and Linux can boot on Intel x86 PCs without a dedicated build, you should be able to boot Linux on an Intel device without too much effort. This is exactly what the first stage of Android-x86 boot up does. After the minimal Linux system can run properly, this means the minimum set of hardware devices is initialized and you are able to debug or boot the rest of the system using this minimal Linux environment. In the second stage, a common Android image for Intel x86 can be started with limited hardware initialization. This approach can be used in the debugging of hardware devices as well. We will show how we can do the same thing on the Android emulator in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official website of the Android-x86 project is http://www.android-x86.org/. You can find the information about the Android-x86 project there. To build Android-x86, it is a little tricky to get the source code. The original source code was hosted at http://git.android-x86.org and it was maintained by volunteers from Taiwan Linux User Group (TLUG). It was valid for several years. However, it ceased to work from April 2015.</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find the latest status from the Google discussion group at https://groups.google.com/forum/#!forum/android-x86. There is an official announcement about the issue of git.android-x86.org at the discussion group from the maintainer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Chih</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-Wei Huang. Later, the hosting was moved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SourceForge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a short period. However, issues retrieving source code from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SourceForge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have been reported again since July 2016. Currently, the source code is hosted at OSDN and you can search the announcement from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Chih</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-Wei Huang on September 8, 2016 at the Android-x86 discussion group. Since most open source projects are maintained by volunteers, they may be up and down from time to time. It is always good to keep your own mirror of the projects that you work on. We will discuss this issue in this course as well so that you can have full control of your own work.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know that many open source projects are related to each other and this is true for both Android-x86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well. Starting from January 2016, Jaap Jan Meijer did the initial porting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Android-x86 and this makes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available on most Intel devices. If you are interested in this topic, you can search for CM porting plan in the Android-x86 discussion group.</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156223808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Here, it checks the instruction set again to decide whether we need Native Bridge for the application. Then it calls the </a:t>
            </a:r>
            <a:r>
              <a:rPr lang="en-US" dirty="0"/>
              <a:t>Runtime::</a:t>
            </a:r>
            <a:r>
              <a:rPr lang="en-US" dirty="0" err="1"/>
              <a:t>DidForkFromZygote</a:t>
            </a:r>
            <a:r>
              <a:rPr lang="en-US" b="0" i="0" dirty="0">
                <a:solidFill>
                  <a:srgbClr val="C3C8CF"/>
                </a:solidFill>
                <a:effectLst/>
                <a:latin typeface="walsheim"/>
              </a:rPr>
              <a:t> function to initialize Native Bridge in the new process:</a:t>
            </a:r>
            <a:endParaRPr dirty="0">
              <a:uFillTx/>
            </a:endParaRPr>
          </a:p>
        </p:txBody>
      </p:sp>
    </p:spTree>
    <p:extLst>
      <p:ext uri="{BB962C8B-B14F-4D97-AF65-F5344CB8AC3E}">
        <p14:creationId xmlns:p14="http://schemas.microsoft.com/office/powerpoint/2010/main" val="37069525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As we can see, </a:t>
            </a:r>
            <a:r>
              <a:rPr lang="en-US" dirty="0"/>
              <a:t>Runtime::</a:t>
            </a:r>
            <a:r>
              <a:rPr lang="en-US" dirty="0" err="1"/>
              <a:t>DidForkFromZygote</a:t>
            </a:r>
            <a:r>
              <a:rPr lang="en-US" b="0" i="0" dirty="0">
                <a:solidFill>
                  <a:srgbClr val="C3C8CF"/>
                </a:solidFill>
                <a:effectLst/>
                <a:latin typeface="walsheim"/>
              </a:rPr>
              <a:t> calls the </a:t>
            </a:r>
            <a:r>
              <a:rPr lang="en-US" dirty="0" err="1"/>
              <a:t>InitializeNativeBridge</a:t>
            </a:r>
            <a:r>
              <a:rPr lang="en-US" b="0" i="0" dirty="0">
                <a:solidFill>
                  <a:srgbClr val="C3C8CF"/>
                </a:solidFill>
                <a:effectLst/>
                <a:latin typeface="walsheim"/>
              </a:rPr>
              <a:t> based on the action. Now let's dive into the </a:t>
            </a:r>
            <a:r>
              <a:rPr lang="en-US" dirty="0" err="1"/>
              <a:t>InitializeNativeBridge</a:t>
            </a:r>
            <a:r>
              <a:rPr lang="en-US" b="0" i="0" dirty="0">
                <a:solidFill>
                  <a:srgbClr val="C3C8CF"/>
                </a:solidFill>
                <a:effectLst/>
                <a:latin typeface="walsheim"/>
              </a:rPr>
              <a:t> function, which is implemented in </a:t>
            </a:r>
            <a:r>
              <a:rPr lang="en-US" dirty="0"/>
              <a:t>native_bridge.cc</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35774506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In the </a:t>
            </a:r>
            <a:r>
              <a:rPr lang="en-US" b="0" i="0" dirty="0" err="1">
                <a:solidFill>
                  <a:srgbClr val="C3C8CF"/>
                </a:solidFill>
                <a:effectLst/>
                <a:latin typeface="walsheim"/>
              </a:rPr>
              <a:t>InitializeNativeBridge</a:t>
            </a:r>
            <a:r>
              <a:rPr lang="en-US" b="0" i="0" dirty="0">
                <a:solidFill>
                  <a:srgbClr val="C3C8CF"/>
                </a:solidFill>
                <a:effectLst/>
                <a:latin typeface="walsheim"/>
              </a:rPr>
              <a:t> function, it creates the folder for the code cache first. Then, it invokes the initialize function, implemented by the Houdini library in our case.</a:t>
            </a:r>
          </a:p>
          <a:p>
            <a:pPr algn="l"/>
            <a:r>
              <a:rPr lang="en-US" b="0" i="0" dirty="0">
                <a:solidFill>
                  <a:srgbClr val="FFFFFF"/>
                </a:solidFill>
                <a:effectLst/>
                <a:latin typeface="walsheim"/>
              </a:rPr>
              <a:t>The shared library is libhoudini.so in Intel devices. If you run Android-x86 on an Intel device, the shared library is libnb.so. We will discuss libnb.so later in this lesson.</a:t>
            </a:r>
          </a:p>
          <a:p>
            <a:pPr algn="l"/>
            <a:r>
              <a:rPr lang="en-US" b="0" i="0" dirty="0">
                <a:solidFill>
                  <a:srgbClr val="C3C8CF"/>
                </a:solidFill>
                <a:effectLst/>
                <a:latin typeface="walsheim"/>
              </a:rPr>
              <a:t>After that, it calls another </a:t>
            </a:r>
            <a:r>
              <a:rPr lang="en-US" b="0" i="0" dirty="0" err="1">
                <a:solidFill>
                  <a:srgbClr val="C3C8CF"/>
                </a:solidFill>
                <a:effectLst/>
                <a:latin typeface="walsheim"/>
              </a:rPr>
              <a:t>SetupEnvironment</a:t>
            </a:r>
            <a:r>
              <a:rPr lang="en-US" b="0" i="0" dirty="0">
                <a:solidFill>
                  <a:srgbClr val="C3C8CF"/>
                </a:solidFill>
                <a:effectLst/>
                <a:latin typeface="walsheim"/>
              </a:rPr>
              <a:t> function in native_bridge.cc to set up the environment for the Native Bridge in the current application. Finally, it sets the state to </a:t>
            </a:r>
            <a:r>
              <a:rPr lang="en-US" b="0" i="0" dirty="0" err="1">
                <a:solidFill>
                  <a:srgbClr val="C3C8CF"/>
                </a:solidFill>
                <a:effectLst/>
                <a:latin typeface="walsheim"/>
              </a:rPr>
              <a:t>kInitialized</a:t>
            </a:r>
            <a:r>
              <a:rPr lang="en-US" b="0" i="0" dirty="0">
                <a:solidFill>
                  <a:srgbClr val="C3C8CF"/>
                </a:solidFill>
                <a:effectLst/>
                <a:latin typeface="walsheim"/>
              </a:rPr>
              <a:t>. Now Native Bridge is ready for the current application to use.</a:t>
            </a:r>
          </a:p>
          <a:p>
            <a:pPr algn="l" fontAlgn="base"/>
            <a:endParaRPr dirty="0">
              <a:uFillTx/>
            </a:endParaRPr>
          </a:p>
        </p:txBody>
      </p:sp>
    </p:spTree>
    <p:extLst>
      <p:ext uri="{BB962C8B-B14F-4D97-AF65-F5344CB8AC3E}">
        <p14:creationId xmlns:p14="http://schemas.microsoft.com/office/powerpoint/2010/main" val="264133646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Once Native Bridge is ready to use, we can have a look at what happens when an application loads a native library in a different processor architecture.</a:t>
            </a:r>
          </a:p>
          <a:p>
            <a:pPr algn="l"/>
            <a:r>
              <a:rPr lang="en-US" b="0" i="0" dirty="0">
                <a:solidFill>
                  <a:srgbClr val="C3C8CF"/>
                </a:solidFill>
                <a:effectLst/>
                <a:latin typeface="walsheim"/>
              </a:rPr>
              <a:t>We know that, if we implement a native method in a shared library, we need to implement a </a:t>
            </a:r>
            <a:r>
              <a:rPr lang="en-US" b="0" i="0" dirty="0" err="1">
                <a:solidFill>
                  <a:srgbClr val="C3C8CF"/>
                </a:solidFill>
                <a:effectLst/>
                <a:latin typeface="walsheim"/>
              </a:rPr>
              <a:t>JNI_OnLoad</a:t>
            </a:r>
            <a:r>
              <a:rPr lang="en-US" b="0" i="0" dirty="0">
                <a:solidFill>
                  <a:srgbClr val="C3C8CF"/>
                </a:solidFill>
                <a:effectLst/>
                <a:latin typeface="walsheim"/>
              </a:rPr>
              <a:t> entry point, which is used to register native methods. The Java code needs to make a call to either </a:t>
            </a:r>
            <a:r>
              <a:rPr lang="en-US" b="0" i="0" dirty="0" err="1">
                <a:solidFill>
                  <a:srgbClr val="C3C8CF"/>
                </a:solidFill>
                <a:effectLst/>
                <a:latin typeface="walsheim"/>
              </a:rPr>
              <a:t>System.load</a:t>
            </a:r>
            <a:r>
              <a:rPr lang="en-US" b="0" i="0" dirty="0">
                <a:solidFill>
                  <a:srgbClr val="C3C8CF"/>
                </a:solidFill>
                <a:effectLst/>
                <a:latin typeface="walsheim"/>
              </a:rPr>
              <a:t> or </a:t>
            </a:r>
            <a:r>
              <a:rPr lang="en-US" b="0" i="0" dirty="0" err="1">
                <a:solidFill>
                  <a:srgbClr val="C3C8CF"/>
                </a:solidFill>
                <a:effectLst/>
                <a:latin typeface="walsheim"/>
              </a:rPr>
              <a:t>System.loadLibrary</a:t>
            </a:r>
            <a:r>
              <a:rPr lang="en-US" b="0" i="0" dirty="0">
                <a:solidFill>
                  <a:srgbClr val="C3C8CF"/>
                </a:solidFill>
                <a:effectLst/>
                <a:latin typeface="walsheim"/>
              </a:rPr>
              <a:t> to load this shared library. In the following table, it is the call stack from </a:t>
            </a:r>
            <a:r>
              <a:rPr lang="en-US" b="0" i="0" dirty="0" err="1">
                <a:solidFill>
                  <a:srgbClr val="C3C8CF"/>
                </a:solidFill>
                <a:effectLst/>
                <a:latin typeface="walsheim"/>
              </a:rPr>
              <a:t>System.loadLibrary</a:t>
            </a:r>
            <a:r>
              <a:rPr lang="en-US" b="0" i="0" dirty="0">
                <a:solidFill>
                  <a:srgbClr val="C3C8CF"/>
                </a:solidFill>
                <a:effectLst/>
                <a:latin typeface="walsheim"/>
              </a:rPr>
              <a:t> to </a:t>
            </a:r>
            <a:r>
              <a:rPr lang="en-US" b="0" i="0" dirty="0" err="1">
                <a:solidFill>
                  <a:srgbClr val="C3C8CF"/>
                </a:solidFill>
                <a:effectLst/>
                <a:latin typeface="walsheim"/>
              </a:rPr>
              <a:t>JNI_OnLoad</a:t>
            </a:r>
            <a:r>
              <a:rPr lang="en-US" b="0" i="0" dirty="0">
                <a:solidFill>
                  <a:srgbClr val="C3C8CF"/>
                </a:solidFill>
                <a:effectLst/>
                <a:latin typeface="walsheim"/>
              </a:rPr>
              <a:t>:</a:t>
            </a:r>
          </a:p>
          <a:p>
            <a:pPr algn="l" fontAlgn="base"/>
            <a:endParaRPr dirty="0">
              <a:uFillTx/>
            </a:endParaRPr>
          </a:p>
        </p:txBody>
      </p:sp>
    </p:spTree>
    <p:extLst>
      <p:ext uri="{BB962C8B-B14F-4D97-AF65-F5344CB8AC3E}">
        <p14:creationId xmlns:p14="http://schemas.microsoft.com/office/powerpoint/2010/main" val="4182006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Let's look into the details of </a:t>
            </a:r>
            <a:r>
              <a:rPr lang="en-US" dirty="0" err="1"/>
              <a:t>JavaVMExt</a:t>
            </a:r>
            <a:r>
              <a:rPr lang="en-US" dirty="0"/>
              <a:t>::</a:t>
            </a:r>
            <a:r>
              <a:rPr lang="en-US" dirty="0" err="1"/>
              <a:t>LoadNativeLibrary</a:t>
            </a:r>
            <a:r>
              <a:rPr lang="en-US" b="0" i="0" dirty="0">
                <a:solidFill>
                  <a:srgbClr val="C3C8CF"/>
                </a:solidFill>
                <a:effectLst/>
                <a:latin typeface="walsheim"/>
              </a:rPr>
              <a:t>. This function is defined in </a:t>
            </a:r>
            <a:r>
              <a:rPr lang="en-US" dirty="0"/>
              <a:t>$AOSP/art/runtime/jni_internal.cc</a:t>
            </a:r>
            <a:r>
              <a:rPr lang="en-US" b="0" i="0" dirty="0">
                <a:solidFill>
                  <a:srgbClr val="C3C8CF"/>
                </a:solidFill>
                <a:effectLst/>
                <a:latin typeface="walsheim"/>
              </a:rPr>
              <a:t>. The following diagram is the part of </a:t>
            </a:r>
            <a:r>
              <a:rPr lang="en-US" dirty="0" err="1"/>
              <a:t>JavaVMExt</a:t>
            </a:r>
            <a:r>
              <a:rPr lang="en-US" dirty="0"/>
              <a:t>::</a:t>
            </a:r>
            <a:r>
              <a:rPr lang="en-US" dirty="0" err="1"/>
              <a:t>LoadNativeLibrary</a:t>
            </a:r>
            <a:r>
              <a:rPr lang="en-US" b="0" i="0" dirty="0">
                <a:solidFill>
                  <a:srgbClr val="C3C8CF"/>
                </a:solidFill>
                <a:effectLst/>
                <a:latin typeface="walsheim"/>
              </a:rPr>
              <a:t> related to Native Bridge:</a:t>
            </a:r>
            <a:endParaRPr dirty="0">
              <a:uFillTx/>
            </a:endParaRPr>
          </a:p>
        </p:txBody>
      </p:sp>
    </p:spTree>
    <p:extLst>
      <p:ext uri="{BB962C8B-B14F-4D97-AF65-F5344CB8AC3E}">
        <p14:creationId xmlns:p14="http://schemas.microsoft.com/office/powerpoint/2010/main" val="105307485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Android applications call to this function when they load native libraries. Usually, we refer to the native library in the same processor architecture here. With Native Bridge, we can load supported native libraries in a different processor architecture with this function as well:</a:t>
            </a:r>
          </a:p>
          <a:p>
            <a:pPr algn="l" fontAlgn="base"/>
            <a:endParaRPr lang="en-US" b="0" i="0" dirty="0">
              <a:solidFill>
                <a:srgbClr val="C3C8CF"/>
              </a:solidFill>
              <a:effectLst/>
              <a:uFillTx/>
              <a:latin typeface="walsheim"/>
            </a:endParaRPr>
          </a:p>
          <a:p>
            <a:pPr marL="158750" indent="0" algn="l" fontAlgn="base">
              <a:buNone/>
            </a:pPr>
            <a:r>
              <a:rPr lang="en-US" b="0" i="0" dirty="0">
                <a:solidFill>
                  <a:srgbClr val="C3C8CF"/>
                </a:solidFill>
                <a:effectLst/>
                <a:latin typeface="walsheim"/>
              </a:rPr>
              <a:t>The </a:t>
            </a:r>
            <a:r>
              <a:rPr lang="en-US" dirty="0" err="1"/>
              <a:t>LoadNativeLibrary</a:t>
            </a:r>
            <a:r>
              <a:rPr lang="en-US" b="0" i="0" dirty="0">
                <a:solidFill>
                  <a:srgbClr val="C3C8CF"/>
                </a:solidFill>
                <a:effectLst/>
                <a:latin typeface="walsheim"/>
              </a:rPr>
              <a:t> function will call to </a:t>
            </a:r>
            <a:r>
              <a:rPr lang="en-US" dirty="0" err="1"/>
              <a:t>dlopen</a:t>
            </a:r>
            <a:r>
              <a:rPr lang="en-US" b="0" i="0" dirty="0">
                <a:solidFill>
                  <a:srgbClr val="C3C8CF"/>
                </a:solidFill>
                <a:effectLst/>
                <a:latin typeface="walsheim"/>
              </a:rPr>
              <a:t> to load the shared library first. If it is a shared library in a different processor architecture, such as an open ARM library on an Intel x86 platform, the </a:t>
            </a:r>
            <a:r>
              <a:rPr lang="en-US" dirty="0" err="1"/>
              <a:t>dlopen</a:t>
            </a:r>
            <a:r>
              <a:rPr lang="en-US" b="0" i="0" dirty="0">
                <a:solidFill>
                  <a:srgbClr val="C3C8CF"/>
                </a:solidFill>
                <a:effectLst/>
                <a:latin typeface="walsheim"/>
              </a:rPr>
              <a:t> call should fail. In this case, it will try to load the library again using Native Bridge instead of returning an error.</a:t>
            </a:r>
            <a:endParaRPr dirty="0">
              <a:uFillTx/>
            </a:endParaRPr>
          </a:p>
        </p:txBody>
      </p:sp>
    </p:spTree>
    <p:extLst>
      <p:ext uri="{BB962C8B-B14F-4D97-AF65-F5344CB8AC3E}">
        <p14:creationId xmlns:p14="http://schemas.microsoft.com/office/powerpoint/2010/main" val="39094799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use Native Bridge, it calls to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NativeBridgeIsSupported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first to check whether Native Bridge is supported or not. </a:t>
            </a:r>
            <a:endParaRPr dirty="0">
              <a:uFillTx/>
            </a:endParaRPr>
          </a:p>
        </p:txBody>
      </p:sp>
    </p:spTree>
    <p:extLst>
      <p:ext uri="{BB962C8B-B14F-4D97-AF65-F5344CB8AC3E}">
        <p14:creationId xmlns:p14="http://schemas.microsoft.com/office/powerpoint/2010/main" val="38602669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855570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The Native Bridge </a:t>
            </a:r>
            <a:r>
              <a:rPr lang="en-US" dirty="0" err="1"/>
              <a:t>NativeBridgeLoadLibrary</a:t>
            </a:r>
            <a:r>
              <a:rPr lang="en-US" b="0" i="0" dirty="0">
                <a:solidFill>
                  <a:srgbClr val="C3C8CF"/>
                </a:solidFill>
                <a:effectLst/>
                <a:latin typeface="walsheim"/>
              </a:rPr>
              <a:t> function will make a call to the Houdini callback function </a:t>
            </a:r>
            <a:r>
              <a:rPr lang="en-US" dirty="0" err="1"/>
              <a:t>loadLibrary</a:t>
            </a:r>
            <a:r>
              <a:rPr lang="en-US" b="0" i="0" dirty="0">
                <a:solidFill>
                  <a:srgbClr val="C3C8CF"/>
                </a:solidFill>
                <a:effectLst/>
                <a:latin typeface="walsheim"/>
              </a:rPr>
              <a:t> to load the library. After the native library is loaded successfully, the </a:t>
            </a:r>
            <a:r>
              <a:rPr lang="en-US" dirty="0" err="1"/>
              <a:t>JNI_OnLoad</a:t>
            </a:r>
            <a:r>
              <a:rPr lang="en-US" b="0" i="0" dirty="0">
                <a:solidFill>
                  <a:srgbClr val="C3C8CF"/>
                </a:solidFill>
                <a:effectLst/>
                <a:latin typeface="walsheim"/>
              </a:rPr>
              <a:t> entry point will be found in the library and the system will call it to register the native methods registered by the native library. For a normal native library, the system function </a:t>
            </a:r>
            <a:r>
              <a:rPr lang="en-US" dirty="0" err="1"/>
              <a:t>dlsym</a:t>
            </a:r>
            <a:r>
              <a:rPr lang="en-US" b="0" i="0" dirty="0">
                <a:solidFill>
                  <a:srgbClr val="C3C8CF"/>
                </a:solidFill>
                <a:effectLst/>
                <a:latin typeface="walsheim"/>
              </a:rPr>
              <a:t> is used to get the </a:t>
            </a:r>
            <a:r>
              <a:rPr lang="en-US" dirty="0" err="1"/>
              <a:t>JNI_OnLoad</a:t>
            </a:r>
            <a:r>
              <a:rPr lang="en-US" b="0" i="0" dirty="0">
                <a:solidFill>
                  <a:srgbClr val="C3C8CF"/>
                </a:solidFill>
                <a:effectLst/>
                <a:latin typeface="walsheim"/>
              </a:rPr>
              <a:t> method, but the </a:t>
            </a:r>
            <a:r>
              <a:rPr lang="en-US" dirty="0" err="1"/>
              <a:t>FindSymbolWithNativeBridge</a:t>
            </a:r>
            <a:r>
              <a:rPr lang="en-US" b="0" i="0" dirty="0">
                <a:solidFill>
                  <a:srgbClr val="C3C8CF"/>
                </a:solidFill>
                <a:effectLst/>
                <a:latin typeface="walsheim"/>
              </a:rPr>
              <a:t> function is used to get </a:t>
            </a:r>
            <a:r>
              <a:rPr lang="en-US" dirty="0" err="1"/>
              <a:t>JNI_OnLoad</a:t>
            </a:r>
            <a:r>
              <a:rPr lang="en-US" b="0" i="0" dirty="0">
                <a:solidFill>
                  <a:srgbClr val="C3C8CF"/>
                </a:solidFill>
                <a:effectLst/>
                <a:latin typeface="walsheim"/>
              </a:rPr>
              <a:t> from the Houdini library:</a:t>
            </a:r>
            <a:endParaRPr dirty="0">
              <a:uFillTx/>
            </a:endParaRPr>
          </a:p>
        </p:txBody>
      </p:sp>
    </p:spTree>
    <p:extLst>
      <p:ext uri="{BB962C8B-B14F-4D97-AF65-F5344CB8AC3E}">
        <p14:creationId xmlns:p14="http://schemas.microsoft.com/office/powerpoint/2010/main" val="3780265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FindSymbolWithNativeBridge</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calls to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NativeBridgeGetTrampoline</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Native Bridge function, while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NativeBridgeGetTrampoline</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calls to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getTrampoline</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Houdini callback function to do the actual work:</a:t>
            </a:r>
          </a:p>
          <a:p>
            <a:pPr algn="l" fontAlgn="base"/>
            <a:endParaRPr lang="en-US" dirty="0">
              <a:uFillTx/>
            </a:endParaRPr>
          </a:p>
          <a:p>
            <a:pPr algn="l" fontAlgn="base"/>
            <a:r>
              <a:rPr lang="en-US" b="0" i="0" dirty="0">
                <a:solidFill>
                  <a:srgbClr val="C3C8CF"/>
                </a:solidFill>
                <a:effectLst/>
                <a:latin typeface="walsheim"/>
              </a:rPr>
              <a:t>From the preceding analysis, we can see that the ARM translator library Houdini uses the Native Bridge in Android to support ARM binary translation. The interfaces between the Houdini library and the system are two sets of callback functions. The callback functions defined in </a:t>
            </a:r>
            <a:r>
              <a:rPr lang="en-US" dirty="0" err="1"/>
              <a:t>NativeBridgeCallbacks</a:t>
            </a:r>
            <a:r>
              <a:rPr lang="en-US" b="0" i="0" dirty="0">
                <a:solidFill>
                  <a:srgbClr val="C3C8CF"/>
                </a:solidFill>
                <a:effectLst/>
                <a:latin typeface="walsheim"/>
              </a:rPr>
              <a:t> are used by the system to perform the function calls to the ARM native library, while the callback functions defined in </a:t>
            </a:r>
            <a:r>
              <a:rPr lang="en-US" dirty="0" err="1"/>
              <a:t>NativeBridgeRuntimeCallbacks</a:t>
            </a:r>
            <a:r>
              <a:rPr lang="en-US" b="0" i="0" dirty="0">
                <a:solidFill>
                  <a:srgbClr val="C3C8CF"/>
                </a:solidFill>
                <a:effectLst/>
                <a:latin typeface="walsheim"/>
              </a:rPr>
              <a:t> can be used by the functions in the Houdini library to call JNI functions in the system.</a:t>
            </a:r>
            <a:endParaRPr dirty="0">
              <a:uFillTx/>
            </a:endParaRPr>
          </a:p>
        </p:txBody>
      </p:sp>
    </p:spTree>
    <p:extLst>
      <p:ext uri="{BB962C8B-B14F-4D97-AF65-F5344CB8AC3E}">
        <p14:creationId xmlns:p14="http://schemas.microsoft.com/office/powerpoint/2010/main" val="1148587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a part of system-level programming, we introduced recovery in the previous section. </a:t>
            </a:r>
          </a:p>
          <a:p>
            <a:pPr algn="l" fontAlgn="base"/>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Another recovery project is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(CMR). CMR is maintained by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team and it is quite similar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TWRP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TeamWin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Project is another very widely used custom recovery. It is fully touch-driven and has one of the most complete feature sets available. TWRP is the default recovery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OmniROM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its source code is hosted in GitHub as part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OmniROM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https://github.com/omnirom/android_bootable_recovery/.</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284363527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The goal of this lesson is to support Houdini ARM binary translation in Android emulator. After we have an overview of the internals of Native Bridge, which is the foundation of the Houdini library, we can work on Houdini support for our x86emu device.</a:t>
            </a:r>
          </a:p>
          <a:p>
            <a:endParaRPr lang="en-US" dirty="0">
              <a:effectLst/>
            </a:endParaRPr>
          </a:p>
          <a:p>
            <a:r>
              <a:rPr lang="en-US" dirty="0">
                <a:effectLst/>
              </a:rPr>
              <a:t>Fortunately, the open source project Android-x86 provides basic support for Houdini to any Intel devices, which we can use as a reference in this course. In this lesson, we will add Houdini to an Android emulator based on the Android-x86 project.</a:t>
            </a:r>
          </a:p>
          <a:p>
            <a:pPr algn="l" fontAlgn="base"/>
            <a:endParaRPr dirty="0">
              <a:uFillTx/>
            </a:endParaRPr>
          </a:p>
        </p:txBody>
      </p:sp>
    </p:spTree>
    <p:extLst>
      <p:ext uri="{BB962C8B-B14F-4D97-AF65-F5344CB8AC3E}">
        <p14:creationId xmlns:p14="http://schemas.microsoft.com/office/powerpoint/2010/main" val="21480916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To work on the preceding two steps, let's start with the changes to the x86emu device configurations first. What we will do for this is that we will use the source code in </a:t>
            </a:r>
            <a:r>
              <a:rPr lang="en-US" b="0" i="0" u="none" strike="noStrike" dirty="0">
                <a:solidFill>
                  <a:srgbClr val="4AC5E3"/>
                </a:solidFill>
                <a:effectLst/>
                <a:latin typeface="walsheim"/>
                <a:hlinkClick r:id="rId3"/>
              </a:rPr>
              <a:t>lesson 4</a:t>
            </a:r>
            <a:r>
              <a:rPr lang="en-US" b="0" i="0" dirty="0">
                <a:solidFill>
                  <a:srgbClr val="C3C8CF"/>
                </a:solidFill>
                <a:effectLst/>
                <a:latin typeface="walsheim"/>
              </a:rPr>
              <a:t>, </a:t>
            </a:r>
            <a:r>
              <a:rPr lang="en-US" b="0" i="1" dirty="0">
                <a:solidFill>
                  <a:srgbClr val="C3C8CF"/>
                </a:solidFill>
                <a:effectLst/>
                <a:latin typeface="walsheim"/>
              </a:rPr>
              <a:t>Customizing the Android Emulator</a:t>
            </a:r>
            <a:r>
              <a:rPr lang="en-US" b="0" i="0" dirty="0">
                <a:solidFill>
                  <a:srgbClr val="C3C8CF"/>
                </a:solidFill>
                <a:effectLst/>
                <a:latin typeface="walsheim"/>
              </a:rPr>
              <a:t> as the baseline and make changes on top of it. This is also the approach that we will use in most of the lessons in this course. We will make independent changes based on the simplest code base for each topic. What I mean is that the source code for x86emu in </a:t>
            </a:r>
            <a:r>
              <a:rPr lang="en-US" b="0" i="0" u="none" strike="noStrike" dirty="0">
                <a:solidFill>
                  <a:srgbClr val="4AC5E3"/>
                </a:solidFill>
                <a:effectLst/>
                <a:latin typeface="walsheim"/>
                <a:hlinkClick r:id="rId3"/>
              </a:rPr>
              <a:t>lesson 4</a:t>
            </a:r>
            <a:r>
              <a:rPr lang="en-US" b="0" i="0" dirty="0">
                <a:solidFill>
                  <a:srgbClr val="C3C8CF"/>
                </a:solidFill>
                <a:effectLst/>
                <a:latin typeface="walsheim"/>
              </a:rPr>
              <a:t>, </a:t>
            </a:r>
            <a:r>
              <a:rPr lang="en-US" b="0" i="1" dirty="0">
                <a:solidFill>
                  <a:srgbClr val="C3C8CF"/>
                </a:solidFill>
                <a:effectLst/>
                <a:latin typeface="walsheim"/>
              </a:rPr>
              <a:t>Customizing the Android Emulator</a:t>
            </a:r>
            <a:r>
              <a:rPr lang="en-US" b="0" i="0" dirty="0">
                <a:solidFill>
                  <a:srgbClr val="C3C8CF"/>
                </a:solidFill>
                <a:effectLst/>
                <a:latin typeface="walsheim"/>
              </a:rPr>
              <a:t> is the simplest code base for the x86emu device.</a:t>
            </a:r>
            <a:endParaRPr dirty="0">
              <a:uFillTx/>
            </a:endParaRPr>
          </a:p>
        </p:txBody>
      </p:sp>
    </p:spTree>
    <p:extLst>
      <p:ext uri="{BB962C8B-B14F-4D97-AF65-F5344CB8AC3E}">
        <p14:creationId xmlns:p14="http://schemas.microsoft.com/office/powerpoint/2010/main" val="41006958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 created a tag for each lesson and we can use that as the start for the new development. The </a:t>
            </a:r>
            <a:r>
              <a:rPr lang="en-US" dirty="0"/>
              <a:t>android-7.1.1_r4_x86emu_ch04_r1</a:t>
            </a:r>
            <a:r>
              <a:rPr lang="en-US" b="0" i="0" dirty="0">
                <a:solidFill>
                  <a:srgbClr val="C3C8CF"/>
                </a:solidFill>
                <a:effectLst/>
                <a:latin typeface="walsheim"/>
              </a:rPr>
              <a:t> tag is the baseline for </a:t>
            </a:r>
            <a:r>
              <a:rPr lang="en-US" b="0" i="0" u="none" strike="noStrike" dirty="0">
                <a:solidFill>
                  <a:srgbClr val="4AC5E3"/>
                </a:solidFill>
                <a:effectLst/>
                <a:latin typeface="walsheim"/>
                <a:hlinkClick r:id="rId3"/>
              </a:rPr>
              <a:t>lesson 4</a:t>
            </a:r>
            <a:r>
              <a:rPr lang="en-US" b="0" i="0" dirty="0">
                <a:solidFill>
                  <a:srgbClr val="C3C8CF"/>
                </a:solidFill>
                <a:effectLst/>
                <a:latin typeface="walsheim"/>
              </a:rPr>
              <a:t>, </a:t>
            </a:r>
            <a:r>
              <a:rPr lang="en-US" b="0" i="1" dirty="0">
                <a:solidFill>
                  <a:srgbClr val="C3C8CF"/>
                </a:solidFill>
                <a:effectLst/>
                <a:latin typeface="walsheim"/>
              </a:rPr>
              <a:t>Customizing the Android Emulator</a:t>
            </a:r>
            <a:r>
              <a:rPr lang="en-US" b="0" i="0" dirty="0">
                <a:solidFill>
                  <a:srgbClr val="C3C8CF"/>
                </a:solidFill>
                <a:effectLst/>
                <a:latin typeface="walsheim"/>
              </a:rPr>
              <a:t>. From the preceding commands, we create a new branch, </a:t>
            </a:r>
            <a:r>
              <a:rPr lang="en-US" dirty="0"/>
              <a:t>android-7.1.1_r4_ch05</a:t>
            </a:r>
            <a:r>
              <a:rPr lang="en-US" b="0" i="0" dirty="0">
                <a:solidFill>
                  <a:srgbClr val="C3C8CF"/>
                </a:solidFill>
                <a:effectLst/>
                <a:latin typeface="walsheim"/>
              </a:rPr>
              <a:t>, for the development work in this lesson. I didn't push the development branches to GitHub, but I pushed all the tags to GitHub. After we complete all the changes in this lesson, we will create a new tag, </a:t>
            </a:r>
            <a:r>
              <a:rPr lang="en-US" dirty="0"/>
              <a:t>android-7.1.1_r4_x86emu_ch05_r1</a:t>
            </a:r>
            <a:r>
              <a:rPr lang="en-US" b="0" i="0" dirty="0">
                <a:solidFill>
                  <a:srgbClr val="C3C8CF"/>
                </a:solidFill>
                <a:effectLst/>
                <a:latin typeface="walsheim"/>
              </a:rPr>
              <a:t>, for this lesson.</a:t>
            </a:r>
            <a:endParaRPr dirty="0">
              <a:uFillTx/>
            </a:endParaRPr>
          </a:p>
        </p:txBody>
      </p:sp>
    </p:spTree>
    <p:extLst>
      <p:ext uri="{BB962C8B-B14F-4D97-AF65-F5344CB8AC3E}">
        <p14:creationId xmlns:p14="http://schemas.microsoft.com/office/powerpoint/2010/main" val="22543487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make all the changes, we also need to update the manifest file so that we can have a manifest to download the code for this lesson. </a:t>
            </a:r>
            <a:endParaRPr dirty="0">
              <a:uFillTx/>
            </a:endParaRPr>
          </a:p>
        </p:txBody>
      </p:sp>
    </p:spTree>
    <p:extLst>
      <p:ext uri="{BB962C8B-B14F-4D97-AF65-F5344CB8AC3E}">
        <p14:creationId xmlns:p14="http://schemas.microsoft.com/office/powerpoint/2010/main" val="23505916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You need to create an </a:t>
            </a:r>
            <a:r>
              <a:rPr lang="en-US" dirty="0"/>
              <a:t>android-7.1.1_r4_ch05</a:t>
            </a:r>
            <a:r>
              <a:rPr lang="en-US" b="0" i="0" dirty="0">
                <a:solidFill>
                  <a:srgbClr val="C3C8CF"/>
                </a:solidFill>
                <a:effectLst/>
                <a:latin typeface="walsheim"/>
              </a:rPr>
              <a:t> branch for your own local mirror referring to the </a:t>
            </a:r>
            <a:r>
              <a:rPr lang="en-US" dirty="0"/>
              <a:t>android-7.1.1_r4_ch05_aosp</a:t>
            </a:r>
            <a:r>
              <a:rPr lang="en-US" b="0" i="0" dirty="0">
                <a:solidFill>
                  <a:srgbClr val="C3C8CF"/>
                </a:solidFill>
                <a:effectLst/>
                <a:latin typeface="walsheim"/>
              </a:rPr>
              <a:t> branch.</a:t>
            </a:r>
            <a:endParaRPr dirty="0">
              <a:uFillTx/>
            </a:endParaRPr>
          </a:p>
        </p:txBody>
      </p:sp>
    </p:spTree>
    <p:extLst>
      <p:ext uri="{BB962C8B-B14F-4D97-AF65-F5344CB8AC3E}">
        <p14:creationId xmlns:p14="http://schemas.microsoft.com/office/powerpoint/2010/main" val="27107780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After we create a working copy of the source code using the preceding manifest, we can look at the </a:t>
            </a:r>
            <a:r>
              <a:rPr lang="en-US" dirty="0"/>
              <a:t>.repo/manifest.xml</a:t>
            </a:r>
            <a:r>
              <a:rPr lang="en-US" b="0" i="0" dirty="0">
                <a:solidFill>
                  <a:srgbClr val="C3C8CF"/>
                </a:solidFill>
                <a:effectLst/>
                <a:latin typeface="walsheim"/>
              </a:rPr>
              <a:t> file:</a:t>
            </a:r>
          </a:p>
          <a:p>
            <a:pPr algn="l" fontAlgn="base"/>
            <a:endParaRPr lang="en-US" b="0" i="0" dirty="0">
              <a:solidFill>
                <a:srgbClr val="C3C8CF"/>
              </a:solidFill>
              <a:effectLst/>
              <a:uFillTx/>
              <a:latin typeface="walsheim"/>
            </a:endParaRPr>
          </a:p>
          <a:p>
            <a:pPr marL="158750" indent="0" algn="l" fontAlgn="base">
              <a:buNone/>
            </a:pPr>
            <a:r>
              <a:rPr lang="en-US" b="0" i="0" dirty="0">
                <a:solidFill>
                  <a:srgbClr val="C3C8CF"/>
                </a:solidFill>
                <a:effectLst/>
                <a:latin typeface="walsheim"/>
              </a:rPr>
              <a:t>In the preceding manifest file, we use the </a:t>
            </a:r>
            <a:r>
              <a:rPr lang="en-US" dirty="0"/>
              <a:t>android-7.1.1_r4_x86emu_ch05_r1</a:t>
            </a:r>
            <a:r>
              <a:rPr lang="en-US" b="0" i="0" dirty="0">
                <a:solidFill>
                  <a:srgbClr val="C3C8CF"/>
                </a:solidFill>
                <a:effectLst/>
                <a:latin typeface="walsheim"/>
              </a:rPr>
              <a:t> tag to tag all projects that are not in AOSP projects. The </a:t>
            </a:r>
            <a:r>
              <a:rPr lang="en-US" dirty="0"/>
              <a:t>device/generic/common</a:t>
            </a:r>
            <a:r>
              <a:rPr lang="en-US" b="0" i="0" dirty="0">
                <a:solidFill>
                  <a:srgbClr val="C3C8CF"/>
                </a:solidFill>
                <a:effectLst/>
                <a:latin typeface="walsheim"/>
              </a:rPr>
              <a:t> project is duplicated from Android-x86 and the </a:t>
            </a:r>
            <a:r>
              <a:rPr lang="en-US" dirty="0"/>
              <a:t>device/generic/goldfish</a:t>
            </a:r>
            <a:r>
              <a:rPr lang="en-US" b="0" i="0" dirty="0">
                <a:solidFill>
                  <a:srgbClr val="C3C8CF"/>
                </a:solidFill>
                <a:effectLst/>
                <a:latin typeface="walsheim"/>
              </a:rPr>
              <a:t> project is duplicated from AOSP. Besides </a:t>
            </a:r>
            <a:r>
              <a:rPr lang="en-US" dirty="0"/>
              <a:t>kernel</a:t>
            </a:r>
            <a:r>
              <a:rPr lang="en-US" b="0" i="0" dirty="0">
                <a:solidFill>
                  <a:srgbClr val="C3C8CF"/>
                </a:solidFill>
                <a:effectLst/>
                <a:latin typeface="walsheim"/>
              </a:rPr>
              <a:t> and </a:t>
            </a:r>
            <a:r>
              <a:rPr lang="en-US" dirty="0"/>
              <a:t>device/generic/x86emu</a:t>
            </a:r>
            <a:r>
              <a:rPr lang="en-US" b="0" i="0" dirty="0">
                <a:solidFill>
                  <a:srgbClr val="C3C8CF"/>
                </a:solidFill>
                <a:effectLst/>
                <a:latin typeface="walsheim"/>
              </a:rPr>
              <a:t>, these are the two projects that we need to change in this lesson.</a:t>
            </a:r>
            <a:endParaRPr dirty="0">
              <a:uFillTx/>
            </a:endParaRPr>
          </a:p>
        </p:txBody>
      </p:sp>
    </p:spTree>
    <p:extLst>
      <p:ext uri="{BB962C8B-B14F-4D97-AF65-F5344CB8AC3E}">
        <p14:creationId xmlns:p14="http://schemas.microsoft.com/office/powerpoint/2010/main" val="109624686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Once we have done all the changes for the source code configuration, we can start to extend the x86emu device to support Houdini now. What are the changes that we have to make? Since I have done all the changes before I explained them here, let's use a tool to compare the difference between the source code in </a:t>
            </a:r>
            <a:r>
              <a:rPr lang="en-US" u="none" strike="noStrike" dirty="0">
                <a:solidFill>
                  <a:srgbClr val="4AC5E3"/>
                </a:solidFill>
                <a:effectLst/>
                <a:hlinkClick r:id="rId3"/>
              </a:rPr>
              <a:t>lesson 4</a:t>
            </a:r>
            <a:r>
              <a:rPr lang="en-US" dirty="0">
                <a:effectLst/>
              </a:rPr>
              <a:t>, </a:t>
            </a:r>
            <a:r>
              <a:rPr lang="en-US" i="1" dirty="0">
                <a:effectLst/>
              </a:rPr>
              <a:t>Customizing the Android Emulator</a:t>
            </a:r>
            <a:r>
              <a:rPr lang="en-US" dirty="0">
                <a:effectLst/>
              </a:rPr>
              <a:t> and this lesson's code.</a:t>
            </a:r>
          </a:p>
          <a:p>
            <a:pPr algn="l" fontAlgn="base"/>
            <a:endParaRPr lang="en-US" dirty="0">
              <a:uFillTx/>
            </a:endParaRPr>
          </a:p>
          <a:p>
            <a:pPr algn="l" fontAlgn="base"/>
            <a:r>
              <a:rPr lang="en-US" b="0" i="0" dirty="0">
                <a:solidFill>
                  <a:srgbClr val="C3C8CF"/>
                </a:solidFill>
                <a:effectLst/>
                <a:latin typeface="walsheim"/>
              </a:rPr>
              <a:t>As we can see in the preceding screenshot, we added a </a:t>
            </a:r>
            <a:r>
              <a:rPr lang="en-US" dirty="0"/>
              <a:t>system</a:t>
            </a:r>
            <a:r>
              <a:rPr lang="en-US" b="0" i="0" dirty="0">
                <a:solidFill>
                  <a:srgbClr val="C3C8CF"/>
                </a:solidFill>
                <a:effectLst/>
                <a:latin typeface="walsheim"/>
              </a:rPr>
              <a:t> folder and we modified four </a:t>
            </a:r>
            <a:r>
              <a:rPr lang="en-US" b="0" i="0" dirty="0" err="1">
                <a:solidFill>
                  <a:srgbClr val="C3C8CF"/>
                </a:solidFill>
                <a:effectLst/>
                <a:latin typeface="walsheim"/>
              </a:rPr>
              <a:t>Makefiles</a:t>
            </a:r>
            <a:r>
              <a:rPr lang="en-US" b="0" i="0" dirty="0">
                <a:solidFill>
                  <a:srgbClr val="C3C8CF"/>
                </a:solidFill>
                <a:effectLst/>
                <a:latin typeface="walsheim"/>
              </a:rPr>
              <a:t>. We can ignore the </a:t>
            </a:r>
            <a:r>
              <a:rPr lang="en-US" dirty="0"/>
              <a:t>x86emu_x86_64.mk</a:t>
            </a:r>
            <a:r>
              <a:rPr lang="en-US" b="0" i="0" dirty="0">
                <a:solidFill>
                  <a:srgbClr val="C3C8CF"/>
                </a:solidFill>
                <a:effectLst/>
                <a:latin typeface="walsheim"/>
              </a:rPr>
              <a:t> </a:t>
            </a:r>
            <a:r>
              <a:rPr lang="en-US" b="0" i="0" dirty="0" err="1">
                <a:solidFill>
                  <a:srgbClr val="C3C8CF"/>
                </a:solidFill>
                <a:effectLst/>
                <a:latin typeface="walsheim"/>
              </a:rPr>
              <a:t>Makefile</a:t>
            </a:r>
            <a:r>
              <a:rPr lang="en-US" b="0" i="0" dirty="0">
                <a:solidFill>
                  <a:srgbClr val="C3C8CF"/>
                </a:solidFill>
                <a:effectLst/>
                <a:latin typeface="walsheim"/>
              </a:rPr>
              <a:t>, since we won't discuss 64-bit builds in this course. The changes to </a:t>
            </a:r>
            <a:r>
              <a:rPr lang="en-US" dirty="0"/>
              <a:t>x86emu_x86_64.mk</a:t>
            </a:r>
            <a:r>
              <a:rPr lang="en-US" b="0" i="0" dirty="0">
                <a:solidFill>
                  <a:srgbClr val="C3C8CF"/>
                </a:solidFill>
                <a:effectLst/>
                <a:latin typeface="walsheim"/>
              </a:rPr>
              <a:t> are similar to those for </a:t>
            </a:r>
            <a:r>
              <a:rPr lang="en-US" dirty="0"/>
              <a:t>x86emu_x86.mk</a:t>
            </a:r>
            <a:r>
              <a:rPr lang="en-US" b="0" i="0" dirty="0">
                <a:solidFill>
                  <a:srgbClr val="C3C8CF"/>
                </a:solidFill>
                <a:effectLst/>
                <a:latin typeface="walsheim"/>
              </a:rPr>
              <a:t>, so we save ourselves the effort of discussing similar things twice. It won't be a significant effort for you to enable a 64-bit build for x86emu by yourself. The other two files, </a:t>
            </a:r>
            <a:r>
              <a:rPr lang="en-US" dirty="0"/>
              <a:t>.</a:t>
            </a:r>
            <a:r>
              <a:rPr lang="en-US" dirty="0" err="1"/>
              <a:t>cproject</a:t>
            </a:r>
            <a:r>
              <a:rPr lang="en-US" b="0" i="0" dirty="0">
                <a:solidFill>
                  <a:srgbClr val="C3C8CF"/>
                </a:solidFill>
                <a:effectLst/>
                <a:latin typeface="walsheim"/>
              </a:rPr>
              <a:t> and </a:t>
            </a:r>
            <a:r>
              <a:rPr lang="en-US" dirty="0"/>
              <a:t>.project</a:t>
            </a:r>
            <a:r>
              <a:rPr lang="en-US" b="0" i="0" dirty="0">
                <a:solidFill>
                  <a:srgbClr val="C3C8CF"/>
                </a:solidFill>
                <a:effectLst/>
                <a:latin typeface="walsheim"/>
              </a:rPr>
              <a:t>, are generated due to Eclipse integration and we can ignore them too. Let's look at </a:t>
            </a:r>
            <a:r>
              <a:rPr lang="en-US" dirty="0"/>
              <a:t>BoardConfig.mk</a:t>
            </a:r>
            <a:r>
              <a:rPr lang="en-US" b="0" i="0" dirty="0">
                <a:solidFill>
                  <a:srgbClr val="C3C8CF"/>
                </a:solidFill>
                <a:effectLst/>
                <a:latin typeface="walsheim"/>
              </a:rPr>
              <a:t>, </a:t>
            </a:r>
            <a:r>
              <a:rPr lang="en-US" dirty="0"/>
              <a:t>x86emu_x86.mk</a:t>
            </a:r>
            <a:r>
              <a:rPr lang="en-US" b="0" i="0" dirty="0">
                <a:solidFill>
                  <a:srgbClr val="C3C8CF"/>
                </a:solidFill>
                <a:effectLst/>
                <a:latin typeface="walsheim"/>
              </a:rPr>
              <a:t>, and </a:t>
            </a:r>
            <a:r>
              <a:rPr lang="en-US" dirty="0"/>
              <a:t>device.mk</a:t>
            </a:r>
            <a:r>
              <a:rPr lang="en-US" b="0" i="0" dirty="0">
                <a:solidFill>
                  <a:srgbClr val="C3C8CF"/>
                </a:solidFill>
                <a:effectLst/>
                <a:latin typeface="walsheim"/>
              </a:rPr>
              <a:t> one by one.</a:t>
            </a:r>
            <a:endParaRPr dirty="0">
              <a:uFillTx/>
            </a:endParaRPr>
          </a:p>
        </p:txBody>
      </p:sp>
    </p:spTree>
    <p:extLst>
      <p:ext uri="{BB962C8B-B14F-4D97-AF65-F5344CB8AC3E}">
        <p14:creationId xmlns:p14="http://schemas.microsoft.com/office/powerpoint/2010/main" val="15225551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board configuration file, we need to add an ARM instruction set to the CPU ABI list so that the program can detect support for the ARM instruction set as follows:</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You may have noticed the </a:t>
            </a:r>
            <a:r>
              <a:rPr lang="en-US" dirty="0"/>
              <a:t>BUILD_ARM_FOR_X86</a:t>
            </a:r>
            <a:r>
              <a:rPr lang="en-US" b="0" i="0" dirty="0">
                <a:solidFill>
                  <a:srgbClr val="C3C8CF"/>
                </a:solidFill>
                <a:effectLst/>
                <a:latin typeface="walsheim"/>
              </a:rPr>
              <a:t> macro. This macro is used by Android-x86 Houdini support and we will discuss it later.</a:t>
            </a:r>
            <a:endParaRPr dirty="0">
              <a:uFillTx/>
            </a:endParaRPr>
          </a:p>
        </p:txBody>
      </p:sp>
    </p:spTree>
    <p:extLst>
      <p:ext uri="{BB962C8B-B14F-4D97-AF65-F5344CB8AC3E}">
        <p14:creationId xmlns:p14="http://schemas.microsoft.com/office/powerpoint/2010/main" val="278961120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product definition </a:t>
            </a:r>
            <a:r>
              <a:rPr lang="en-US" b="0" i="0" dirty="0" err="1">
                <a:solidFill>
                  <a:srgbClr val="C3C8CF"/>
                </a:solidFill>
                <a:effectLst/>
                <a:latin typeface="walsheim"/>
              </a:rPr>
              <a:t>Makefile</a:t>
            </a:r>
            <a:r>
              <a:rPr lang="en-US" b="0" i="0" dirty="0">
                <a:solidFill>
                  <a:srgbClr val="C3C8CF"/>
                </a:solidFill>
                <a:effectLst/>
                <a:latin typeface="walsheim"/>
              </a:rPr>
              <a:t>, </a:t>
            </a:r>
            <a:r>
              <a:rPr lang="en-US" dirty="0"/>
              <a:t>x86emu_x86.mk</a:t>
            </a:r>
            <a:r>
              <a:rPr lang="en-US" b="0" i="0" dirty="0">
                <a:solidFill>
                  <a:srgbClr val="C3C8CF"/>
                </a:solidFill>
                <a:effectLst/>
                <a:latin typeface="walsheim"/>
              </a:rPr>
              <a:t>, we set the </a:t>
            </a:r>
            <a:r>
              <a:rPr lang="en-US" dirty="0" err="1"/>
              <a:t>persist.sys.nativebridge</a:t>
            </a:r>
            <a:r>
              <a:rPr lang="en-US" b="0" i="0" dirty="0">
                <a:solidFill>
                  <a:srgbClr val="C3C8CF"/>
                </a:solidFill>
                <a:effectLst/>
                <a:latin typeface="walsheim"/>
              </a:rPr>
              <a:t> property to </a:t>
            </a:r>
            <a:r>
              <a:rPr lang="en-US" dirty="0"/>
              <a:t>1</a:t>
            </a:r>
            <a:r>
              <a:rPr lang="en-US" b="0" i="0" dirty="0">
                <a:solidFill>
                  <a:srgbClr val="C3C8CF"/>
                </a:solidFill>
                <a:effectLst/>
                <a:latin typeface="walsheim"/>
              </a:rPr>
              <a:t>. Then we copy all files under the </a:t>
            </a:r>
            <a:r>
              <a:rPr lang="en-US" dirty="0"/>
              <a:t>$AOSP/device/generic/x86emu/system</a:t>
            </a:r>
            <a:r>
              <a:rPr lang="en-US" b="0" i="0" dirty="0">
                <a:solidFill>
                  <a:srgbClr val="C3C8CF"/>
                </a:solidFill>
                <a:effectLst/>
                <a:latin typeface="walsheim"/>
              </a:rPr>
              <a:t> folder to the </a:t>
            </a:r>
            <a:r>
              <a:rPr lang="en-US" dirty="0"/>
              <a:t>$OUT/system</a:t>
            </a:r>
            <a:r>
              <a:rPr lang="en-US" b="0" i="0" dirty="0">
                <a:solidFill>
                  <a:srgbClr val="C3C8CF"/>
                </a:solidFill>
                <a:effectLst/>
                <a:latin typeface="walsheim"/>
              </a:rPr>
              <a:t> image. All the files under the </a:t>
            </a:r>
            <a:r>
              <a:rPr lang="en-US" dirty="0"/>
              <a:t>$AOSP/device/generic/x86emu/system/lib/arm</a:t>
            </a:r>
            <a:r>
              <a:rPr lang="en-US" b="0" i="0" dirty="0">
                <a:solidFill>
                  <a:srgbClr val="C3C8CF"/>
                </a:solidFill>
                <a:effectLst/>
                <a:latin typeface="walsheim"/>
              </a:rPr>
              <a:t> folder are a copy of the Houdini libraries:</a:t>
            </a:r>
            <a:endParaRPr dirty="0">
              <a:uFillTx/>
            </a:endParaRPr>
          </a:p>
        </p:txBody>
      </p:sp>
    </p:spTree>
    <p:extLst>
      <p:ext uri="{BB962C8B-B14F-4D97-AF65-F5344CB8AC3E}">
        <p14:creationId xmlns:p14="http://schemas.microsoft.com/office/powerpoint/2010/main" val="242777252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device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device.mk, we only added one line to include another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nativebridge.mk, in the device/generic/common/</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directory. As we discussed in the section on source configuration, we use the one from Android-x86 to support Houdini integration. </a:t>
            </a:r>
            <a:endParaRPr dirty="0">
              <a:uFillTx/>
            </a:endParaRPr>
          </a:p>
        </p:txBody>
      </p:sp>
    </p:spTree>
    <p:extLst>
      <p:ext uri="{BB962C8B-B14F-4D97-AF65-F5344CB8AC3E}">
        <p14:creationId xmlns:p14="http://schemas.microsoft.com/office/powerpoint/2010/main" val="95761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In the preceding sections, we talked about Android architecture, AOSP, and third-party open source projects for Android. The software industry has been there for decades. There are so many existing source codes that can be reused and the need to create something from scratch is very rare. The porting and customization for a new platform is basically art of integration.</a:t>
            </a:r>
          </a:p>
          <a:p>
            <a:pPr algn="l" fontAlgn="base"/>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demonstrate how we can integrate all existing projects together to create a new platform. That's the reason why we discuss third-party open source projects.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our case, VirtualBox is not supported by AOSP and we are going to enable it using AOSP and Android-x86. We need to use projects from both AOSP and Android-x86 to build a system for VirtualBox. However, our goal is to create a new build system for VirtualBox with minimal changes to the AOSP source code tree. This is also the goal of many other projects based on AOSP.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Based on the previous understanding, we have four categories of projects in our integration process: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original unmodified AOSP projects: In these kinds of projects, we will use AOSP projects without any changes.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third-party projects: In this category, the projects are added by the third-party projects and are not part of AOSP, so there are no changes involved as well.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Projects modified by both AOSP and one of the third-party projects: This is complicated. We need to review the third-party changes and decide whether we want to include them in our system or not.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Projects modified by multiple open source projects and AOSP: This is the most complicated case that we should avoid to integrate or change.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very easy to understand that we should try to reuse projects in category 1 and 2 as much as possible. The challenges and major work will be in category 3, while we should try to avoid category 4 whenever possible.</a:t>
            </a:r>
            <a:endParaRPr lang="en-US" dirty="0">
              <a:uFillTx/>
            </a:endParaRPr>
          </a:p>
          <a:p>
            <a:pPr algn="l" fontAlgn="base"/>
            <a:endParaRPr dirty="0">
              <a:uFillTx/>
            </a:endParaRPr>
          </a:p>
        </p:txBody>
      </p:sp>
    </p:spTree>
    <p:extLst>
      <p:ext uri="{BB962C8B-B14F-4D97-AF65-F5344CB8AC3E}">
        <p14:creationId xmlns:p14="http://schemas.microsoft.com/office/powerpoint/2010/main" val="404472168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Since we use Houdini support from the Android-x86 project, we can see that we only need to make very minor changes to the x86emu </a:t>
            </a:r>
            <a:r>
              <a:rPr lang="en-US" dirty="0" err="1">
                <a:effectLst/>
              </a:rPr>
              <a:t>Makefiles</a:t>
            </a:r>
            <a:r>
              <a:rPr lang="en-US" dirty="0">
                <a:effectLst/>
              </a:rPr>
              <a:t>.</a:t>
            </a:r>
          </a:p>
          <a:p>
            <a:r>
              <a:rPr lang="en-US" dirty="0">
                <a:effectLst/>
              </a:rPr>
              <a:t>Now let's look at nativebridge.mk in Android-x86:</a:t>
            </a:r>
          </a:p>
          <a:p>
            <a:pPr algn="l" fontAlgn="base"/>
            <a:endParaRPr lang="en-US" dirty="0">
              <a:uFillTx/>
            </a:endParaRPr>
          </a:p>
          <a:p>
            <a:pPr algn="l" fontAlgn="base"/>
            <a:endParaRPr lang="en-US" dirty="0">
              <a:uFillTx/>
            </a:endParaRPr>
          </a:p>
          <a:p>
            <a:pPr marL="158750" indent="0" algn="l" fontAlgn="base">
              <a:buNone/>
            </a:pPr>
            <a:r>
              <a:rPr lang="en-US" dirty="0"/>
              <a:t>nativebridge.mk</a:t>
            </a:r>
            <a:r>
              <a:rPr lang="en-US" b="0" i="0" dirty="0">
                <a:solidFill>
                  <a:srgbClr val="C3C8CF"/>
                </a:solidFill>
                <a:effectLst/>
                <a:latin typeface="walsheim"/>
              </a:rPr>
              <a:t> copies an </a:t>
            </a:r>
            <a:r>
              <a:rPr lang="en-US" dirty="0" err="1"/>
              <a:t>enable_nativebridge</a:t>
            </a:r>
            <a:r>
              <a:rPr lang="en-US" b="0" i="0" dirty="0">
                <a:solidFill>
                  <a:srgbClr val="C3C8CF"/>
                </a:solidFill>
                <a:effectLst/>
                <a:latin typeface="walsheim"/>
              </a:rPr>
              <a:t> script to the </a:t>
            </a:r>
            <a:r>
              <a:rPr lang="en-US" dirty="0"/>
              <a:t>system</a:t>
            </a:r>
            <a:r>
              <a:rPr lang="en-US" b="0" i="0" dirty="0">
                <a:solidFill>
                  <a:srgbClr val="C3C8CF"/>
                </a:solidFill>
                <a:effectLst/>
                <a:latin typeface="walsheim"/>
              </a:rPr>
              <a:t> folder first. After that, it sets the </a:t>
            </a:r>
            <a:r>
              <a:rPr lang="en-US" dirty="0" err="1"/>
              <a:t>ro.dalvik.vm.isa.arm</a:t>
            </a:r>
            <a:r>
              <a:rPr lang="en-US" b="0" i="0" dirty="0">
                <a:solidFill>
                  <a:srgbClr val="C3C8CF"/>
                </a:solidFill>
                <a:effectLst/>
                <a:latin typeface="walsheim"/>
              </a:rPr>
              <a:t> and </a:t>
            </a:r>
            <a:r>
              <a:rPr lang="en-US" dirty="0" err="1"/>
              <a:t>ro.enable.native.bridge.exec</a:t>
            </a:r>
            <a:r>
              <a:rPr lang="en-US" b="0" i="0" dirty="0">
                <a:solidFill>
                  <a:srgbClr val="C3C8CF"/>
                </a:solidFill>
                <a:effectLst/>
                <a:latin typeface="walsheim"/>
              </a:rPr>
              <a:t> properties. These two properties will be added to </a:t>
            </a:r>
            <a:r>
              <a:rPr lang="en-US" dirty="0"/>
              <a:t>system/</a:t>
            </a:r>
            <a:r>
              <a:rPr lang="en-US" dirty="0" err="1"/>
              <a:t>build.prop</a:t>
            </a:r>
            <a:r>
              <a:rPr lang="en-US" b="0" i="0" dirty="0">
                <a:solidFill>
                  <a:srgbClr val="C3C8CF"/>
                </a:solidFill>
                <a:effectLst/>
                <a:latin typeface="walsheim"/>
              </a:rPr>
              <a:t> in the system image. It also sets the default property </a:t>
            </a:r>
            <a:r>
              <a:rPr lang="en-US" dirty="0" err="1"/>
              <a:t>ro.dalvik.vm.native.bridge</a:t>
            </a:r>
            <a:r>
              <a:rPr lang="en-US" b="0" i="0" dirty="0">
                <a:solidFill>
                  <a:srgbClr val="C3C8CF"/>
                </a:solidFill>
                <a:effectLst/>
                <a:latin typeface="walsheim"/>
              </a:rPr>
              <a:t> to </a:t>
            </a:r>
            <a:r>
              <a:rPr lang="en-US" dirty="0"/>
              <a:t>libnb.so</a:t>
            </a:r>
            <a:r>
              <a:rPr lang="en-US" b="0" i="0" dirty="0">
                <a:solidFill>
                  <a:srgbClr val="C3C8CF"/>
                </a:solidFill>
                <a:effectLst/>
                <a:latin typeface="walsheim"/>
              </a:rPr>
              <a:t>. This property is used by ART to find the Houdini library. Android-x86 uses the </a:t>
            </a:r>
            <a:r>
              <a:rPr lang="en-US" dirty="0"/>
              <a:t>libnb.so</a:t>
            </a:r>
            <a:r>
              <a:rPr lang="en-US" b="0" i="0" dirty="0">
                <a:solidFill>
                  <a:srgbClr val="C3C8CF"/>
                </a:solidFill>
                <a:effectLst/>
                <a:latin typeface="walsheim"/>
              </a:rPr>
              <a:t> library instead of </a:t>
            </a:r>
            <a:r>
              <a:rPr lang="en-US" dirty="0"/>
              <a:t>libhoudini.so</a:t>
            </a:r>
            <a:r>
              <a:rPr lang="en-US" b="0" i="0" dirty="0">
                <a:solidFill>
                  <a:srgbClr val="C3C8CF"/>
                </a:solidFill>
                <a:effectLst/>
                <a:latin typeface="walsheim"/>
              </a:rPr>
              <a:t>, which all supported Intel devices use. The </a:t>
            </a:r>
            <a:r>
              <a:rPr lang="en-US" dirty="0"/>
              <a:t>libnb.so</a:t>
            </a:r>
            <a:r>
              <a:rPr lang="en-US" b="0" i="0" dirty="0">
                <a:solidFill>
                  <a:srgbClr val="C3C8CF"/>
                </a:solidFill>
                <a:effectLst/>
                <a:latin typeface="walsheim"/>
              </a:rPr>
              <a:t> library is a wrapper of </a:t>
            </a:r>
            <a:r>
              <a:rPr lang="en-US" dirty="0"/>
              <a:t>libhoudini.so</a:t>
            </a:r>
            <a:r>
              <a:rPr lang="en-US" b="0" i="0" dirty="0">
                <a:solidFill>
                  <a:srgbClr val="C3C8CF"/>
                </a:solidFill>
                <a:effectLst/>
                <a:latin typeface="walsheim"/>
              </a:rPr>
              <a:t>. Since we use </a:t>
            </a:r>
            <a:r>
              <a:rPr lang="en-US" dirty="0"/>
              <a:t>libnb.so</a:t>
            </a:r>
            <a:r>
              <a:rPr lang="en-US" b="0" i="0" dirty="0">
                <a:solidFill>
                  <a:srgbClr val="C3C8CF"/>
                </a:solidFill>
                <a:effectLst/>
                <a:latin typeface="walsheim"/>
              </a:rPr>
              <a:t> as the ARM binary translation library, we need to add this package to the build.</a:t>
            </a:r>
            <a:endParaRPr dirty="0">
              <a:uFillTx/>
            </a:endParaRPr>
          </a:p>
        </p:txBody>
      </p:sp>
    </p:spTree>
    <p:extLst>
      <p:ext uri="{BB962C8B-B14F-4D97-AF65-F5344CB8AC3E}">
        <p14:creationId xmlns:p14="http://schemas.microsoft.com/office/powerpoint/2010/main" val="12204556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Since the libnb.so library is the key starting point for Native Bridge support in Android-x86, we will dive into the details of it now. The </a:t>
            </a:r>
            <a:r>
              <a:rPr lang="en-US" dirty="0" err="1">
                <a:effectLst/>
              </a:rPr>
              <a:t>Makefile</a:t>
            </a:r>
            <a:r>
              <a:rPr lang="en-US" dirty="0">
                <a:effectLst/>
              </a:rPr>
              <a:t> to build libnb.so can be found at device/generic/common/</a:t>
            </a:r>
            <a:r>
              <a:rPr lang="en-US" dirty="0" err="1">
                <a:effectLst/>
              </a:rPr>
              <a:t>nativebridge</a:t>
            </a:r>
            <a:r>
              <a:rPr lang="en-US" dirty="0">
                <a:effectLst/>
              </a:rPr>
              <a:t>/Android.mk. The source code for libnb.so includes only one file, libnb.cpp, as follows:</a:t>
            </a:r>
          </a:p>
          <a:p>
            <a:pPr algn="l" fontAlgn="base"/>
            <a:endParaRPr dirty="0">
              <a:uFillTx/>
            </a:endParaRPr>
          </a:p>
        </p:txBody>
      </p:sp>
    </p:spTree>
    <p:extLst>
      <p:ext uri="{BB962C8B-B14F-4D97-AF65-F5344CB8AC3E}">
        <p14:creationId xmlns:p14="http://schemas.microsoft.com/office/powerpoint/2010/main" val="19833792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925351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4344326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871259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a:t>
            </a:r>
            <a:r>
              <a:rPr lang="en-US" dirty="0"/>
              <a:t>libnb.cpp</a:t>
            </a:r>
            <a:r>
              <a:rPr lang="en-US" b="0" i="0" dirty="0">
                <a:solidFill>
                  <a:srgbClr val="C3C8CF"/>
                </a:solidFill>
                <a:effectLst/>
                <a:latin typeface="walsheim"/>
              </a:rPr>
              <a:t>, we can see that it loads the </a:t>
            </a:r>
            <a:r>
              <a:rPr lang="en-US" dirty="0"/>
              <a:t>libhoudini.so</a:t>
            </a:r>
            <a:r>
              <a:rPr lang="en-US" b="0" i="0" dirty="0">
                <a:solidFill>
                  <a:srgbClr val="C3C8CF"/>
                </a:solidFill>
                <a:effectLst/>
                <a:latin typeface="walsheim"/>
              </a:rPr>
              <a:t> library, which is the original Houdini library from Intel, and it makes only two changes. It checks the </a:t>
            </a:r>
            <a:r>
              <a:rPr lang="en-US" dirty="0" err="1"/>
              <a:t>persist.sys.nativebridge</a:t>
            </a:r>
            <a:r>
              <a:rPr lang="en-US" b="0" i="0" dirty="0">
                <a:solidFill>
                  <a:srgbClr val="C3C8CF"/>
                </a:solidFill>
                <a:effectLst/>
                <a:latin typeface="walsheim"/>
              </a:rPr>
              <a:t> property before it does the initialization. The rest of the code provides a wrapper of </a:t>
            </a:r>
            <a:r>
              <a:rPr lang="en-US" dirty="0" err="1"/>
              <a:t>NativeBridgeCallbacks</a:t>
            </a:r>
            <a:r>
              <a:rPr lang="en-US" b="0" i="0" dirty="0">
                <a:solidFill>
                  <a:srgbClr val="C3C8CF"/>
                </a:solidFill>
                <a:effectLst/>
                <a:latin typeface="walsheim"/>
              </a:rPr>
              <a:t> and the wrapper functions call the one in the Houdini library directly.</a:t>
            </a:r>
            <a:endParaRPr dirty="0">
              <a:uFillTx/>
            </a:endParaRPr>
          </a:p>
        </p:txBody>
      </p:sp>
    </p:spTree>
    <p:extLst>
      <p:ext uri="{BB962C8B-B14F-4D97-AF65-F5344CB8AC3E}">
        <p14:creationId xmlns:p14="http://schemas.microsoft.com/office/powerpoint/2010/main" val="260730269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C3C8CF"/>
                </a:solidFill>
                <a:effectLst/>
                <a:latin typeface="walsheim"/>
              </a:rPr>
              <a:t>Up to now, what we have discussed is how to load an ARM shared library in the Intel x86 architecture. Houdini can also support running standalone ARM applications on Intel devices as well. To do this, it uses a mechanism called </a:t>
            </a:r>
            <a:r>
              <a:rPr lang="en-US" b="0" i="0" dirty="0" err="1">
                <a:solidFill>
                  <a:srgbClr val="C3C8CF"/>
                </a:solidFill>
                <a:effectLst/>
                <a:latin typeface="walsheim"/>
              </a:rPr>
              <a:t>binfmt_misc</a:t>
            </a:r>
            <a:r>
              <a:rPr lang="en-US" b="0" i="0" dirty="0">
                <a:solidFill>
                  <a:srgbClr val="C3C8CF"/>
                </a:solidFill>
                <a:effectLst/>
                <a:latin typeface="walsheim"/>
              </a:rPr>
              <a:t>. </a:t>
            </a:r>
            <a:r>
              <a:rPr lang="en-US" b="0" i="0" dirty="0" err="1">
                <a:solidFill>
                  <a:srgbClr val="C3C8CF"/>
                </a:solidFill>
                <a:effectLst/>
                <a:latin typeface="walsheim"/>
              </a:rPr>
              <a:t>binfmt_misc</a:t>
            </a:r>
            <a:r>
              <a:rPr lang="en-US" b="0" i="0" dirty="0">
                <a:solidFill>
                  <a:srgbClr val="C3C8CF"/>
                </a:solidFill>
                <a:effectLst/>
                <a:latin typeface="walsheim"/>
              </a:rPr>
              <a:t>, which is a capability of the Linux kernel that allows arbitrary executable file formats to be recognized and passed to certain user space applications, such as emulators and virtual machines.</a:t>
            </a:r>
          </a:p>
          <a:p>
            <a:pPr algn="l"/>
            <a:r>
              <a:rPr lang="en-US" b="0" i="0" dirty="0">
                <a:solidFill>
                  <a:srgbClr val="C3C8CF"/>
                </a:solidFill>
                <a:effectLst/>
                <a:latin typeface="walsheim"/>
              </a:rPr>
              <a:t>According to the Linux kernel documentation, this kernel feature allows you to invoke almost every program by simply typing its name in the shell. This includes, for example, compiled Java (TM), Python, or Emacs. To achieve this, you must tell </a:t>
            </a:r>
            <a:r>
              <a:rPr lang="en-US" b="0" i="0" dirty="0" err="1">
                <a:solidFill>
                  <a:srgbClr val="C3C8CF"/>
                </a:solidFill>
                <a:effectLst/>
                <a:latin typeface="walsheim"/>
              </a:rPr>
              <a:t>binfmt_misc</a:t>
            </a:r>
            <a:r>
              <a:rPr lang="en-US" b="0" i="0" dirty="0">
                <a:solidFill>
                  <a:srgbClr val="C3C8CF"/>
                </a:solidFill>
                <a:effectLst/>
                <a:latin typeface="walsheim"/>
              </a:rPr>
              <a:t> which interpreter should be invoked with which binary. </a:t>
            </a:r>
            <a:r>
              <a:rPr lang="en-US" b="0" i="0" dirty="0" err="1">
                <a:solidFill>
                  <a:srgbClr val="C3C8CF"/>
                </a:solidFill>
                <a:effectLst/>
                <a:latin typeface="walsheim"/>
              </a:rPr>
              <a:t>binfmt_misc</a:t>
            </a:r>
            <a:r>
              <a:rPr lang="en-US" b="0" i="0" dirty="0">
                <a:solidFill>
                  <a:srgbClr val="C3C8CF"/>
                </a:solidFill>
                <a:effectLst/>
                <a:latin typeface="walsheim"/>
              </a:rPr>
              <a:t> recognizes the binary-type by matching some bytes at the beginning of the file with a magic byte sequence (masking out specified bits) that you have supplied. </a:t>
            </a:r>
            <a:r>
              <a:rPr lang="en-US" b="0" i="0" dirty="0" err="1">
                <a:solidFill>
                  <a:srgbClr val="C3C8CF"/>
                </a:solidFill>
                <a:effectLst/>
                <a:latin typeface="walsheim"/>
              </a:rPr>
              <a:t>binfmt_misc</a:t>
            </a:r>
            <a:r>
              <a:rPr lang="en-US" b="0" i="0" dirty="0">
                <a:solidFill>
                  <a:srgbClr val="C3C8CF"/>
                </a:solidFill>
                <a:effectLst/>
                <a:latin typeface="walsheim"/>
              </a:rPr>
              <a:t> can also recognize a filename extension such as .com or .exe.</a:t>
            </a:r>
          </a:p>
          <a:p>
            <a:pPr algn="l"/>
            <a:endParaRPr lang="en-US" b="0" i="0" dirty="0">
              <a:solidFill>
                <a:srgbClr val="C3C8CF"/>
              </a:solidFill>
              <a:effectLst/>
              <a:latin typeface="walsheim"/>
            </a:endParaRPr>
          </a:p>
          <a:p>
            <a:pPr algn="l"/>
            <a:r>
              <a:rPr lang="en-US" b="0" i="0" dirty="0">
                <a:solidFill>
                  <a:srgbClr val="C3C8CF"/>
                </a:solidFill>
                <a:effectLst/>
                <a:latin typeface="walsheim"/>
              </a:rPr>
              <a:t>Then we need to add it to /proc/sys/fs/</a:t>
            </a:r>
            <a:r>
              <a:rPr lang="en-US" b="0" i="0" dirty="0" err="1">
                <a:solidFill>
                  <a:srgbClr val="C3C8CF"/>
                </a:solidFill>
                <a:effectLst/>
                <a:latin typeface="walsheim"/>
              </a:rPr>
              <a:t>binfmt_misc</a:t>
            </a:r>
            <a:r>
              <a:rPr lang="en-US" b="0" i="0" dirty="0">
                <a:solidFill>
                  <a:srgbClr val="C3C8CF"/>
                </a:solidFill>
                <a:effectLst/>
                <a:latin typeface="walsheim"/>
              </a:rPr>
              <a:t>/register.</a:t>
            </a:r>
          </a:p>
          <a:p>
            <a:pPr algn="l"/>
            <a:r>
              <a:rPr lang="en-US" b="0" i="0" dirty="0">
                <a:solidFill>
                  <a:srgbClr val="C3C8CF"/>
                </a:solidFill>
                <a:effectLst/>
                <a:latin typeface="walsheim"/>
              </a:rPr>
              <a:t>Here is what the fields mean:</a:t>
            </a:r>
          </a:p>
          <a:p>
            <a:pPr algn="l">
              <a:buFont typeface="Arial" panose="020B0604020202020204" pitchFamily="34" charset="0"/>
              <a:buChar char="•"/>
            </a:pPr>
            <a:r>
              <a:rPr lang="en-US" b="0" i="0" dirty="0">
                <a:solidFill>
                  <a:srgbClr val="FFFFFF"/>
                </a:solidFill>
                <a:effectLst/>
                <a:latin typeface="walsheim"/>
              </a:rPr>
              <a:t>name is an identifier string. A new /proc file will be created with this name below the /proc/sys/fs/</a:t>
            </a:r>
            <a:r>
              <a:rPr lang="en-US" b="0" i="0" dirty="0" err="1">
                <a:solidFill>
                  <a:srgbClr val="FFFFFF"/>
                </a:solidFill>
                <a:effectLst/>
                <a:latin typeface="walsheim"/>
              </a:rPr>
              <a:t>binfmt_misc</a:t>
            </a:r>
            <a:r>
              <a:rPr lang="en-US" b="0" i="0" dirty="0">
                <a:solidFill>
                  <a:srgbClr val="FFFFFF"/>
                </a:solidFill>
                <a:effectLst/>
                <a:latin typeface="walsheim"/>
              </a:rPr>
              <a:t> directory.</a:t>
            </a:r>
          </a:p>
          <a:p>
            <a:pPr algn="l">
              <a:buFont typeface="Arial" panose="020B0604020202020204" pitchFamily="34" charset="0"/>
              <a:buChar char="•"/>
            </a:pPr>
            <a:r>
              <a:rPr lang="en-US" b="0" i="0" dirty="0">
                <a:solidFill>
                  <a:srgbClr val="FFFFFF"/>
                </a:solidFill>
                <a:effectLst/>
                <a:latin typeface="walsheim"/>
              </a:rPr>
              <a:t>type is the type of recognition. It gives M for magic and E for extension.</a:t>
            </a:r>
          </a:p>
          <a:p>
            <a:pPr algn="l">
              <a:buFont typeface="Arial" panose="020B0604020202020204" pitchFamily="34" charset="0"/>
              <a:buChar char="•"/>
            </a:pPr>
            <a:r>
              <a:rPr lang="en-US" b="0" i="0" dirty="0">
                <a:solidFill>
                  <a:srgbClr val="FFFFFF"/>
                </a:solidFill>
                <a:effectLst/>
                <a:latin typeface="walsheim"/>
              </a:rPr>
              <a:t>offset is the offset of the magic/mask in the file, counted in bytes. This defaults to 0 if you omit it (that is, you write :</a:t>
            </a:r>
            <a:r>
              <a:rPr lang="en-US" b="0" i="0" dirty="0" err="1">
                <a:solidFill>
                  <a:srgbClr val="FFFFFF"/>
                </a:solidFill>
                <a:effectLst/>
                <a:latin typeface="walsheim"/>
              </a:rPr>
              <a:t>name:type</a:t>
            </a:r>
            <a:r>
              <a:rPr lang="en-US" b="0" i="0" dirty="0">
                <a:solidFill>
                  <a:srgbClr val="FFFFFF"/>
                </a:solidFill>
                <a:effectLst/>
                <a:latin typeface="walsheim"/>
              </a:rPr>
              <a:t>::magic...).</a:t>
            </a:r>
          </a:p>
          <a:p>
            <a:pPr algn="l">
              <a:buFont typeface="Arial" panose="020B0604020202020204" pitchFamily="34" charset="0"/>
              <a:buChar char="•"/>
            </a:pPr>
            <a:r>
              <a:rPr lang="en-US" b="0" i="0" dirty="0">
                <a:solidFill>
                  <a:srgbClr val="FFFFFF"/>
                </a:solidFill>
                <a:effectLst/>
                <a:latin typeface="walsheim"/>
              </a:rPr>
              <a:t>magic is the byte sequence that </a:t>
            </a:r>
            <a:r>
              <a:rPr lang="en-US" b="0" i="0" dirty="0" err="1">
                <a:solidFill>
                  <a:srgbClr val="FFFFFF"/>
                </a:solidFill>
                <a:effectLst/>
                <a:latin typeface="walsheim"/>
              </a:rPr>
              <a:t>binfmt_misc</a:t>
            </a:r>
            <a:r>
              <a:rPr lang="en-US" b="0" i="0" dirty="0">
                <a:solidFill>
                  <a:srgbClr val="FFFFFF"/>
                </a:solidFill>
                <a:effectLst/>
                <a:latin typeface="walsheim"/>
              </a:rPr>
              <a:t> is matching for. The magic string may contain hex-encoded characters such as \x0a or \xA4. In a shell environment, you should write \\x0a to prevent the shell from eating your \. If you chose the matching filename extension, this is the extension to be recognized (without the ., the \x0a specials are not allowed). Extension matching is case-sensitive.</a:t>
            </a:r>
          </a:p>
          <a:p>
            <a:pPr algn="l">
              <a:buFont typeface="Arial" panose="020B0604020202020204" pitchFamily="34" charset="0"/>
              <a:buChar char="•"/>
            </a:pPr>
            <a:r>
              <a:rPr lang="en-US" b="0" i="0" dirty="0">
                <a:solidFill>
                  <a:srgbClr val="FFFFFF"/>
                </a:solidFill>
                <a:effectLst/>
                <a:latin typeface="walsheim"/>
              </a:rPr>
              <a:t>mask is a (optional, defaults to all 0xff) mask. You can mask out some bits from matching by supplying a string like magic.</a:t>
            </a:r>
          </a:p>
          <a:p>
            <a:pPr algn="l">
              <a:buFont typeface="Arial" panose="020B0604020202020204" pitchFamily="34" charset="0"/>
              <a:buChar char="•"/>
            </a:pPr>
            <a:r>
              <a:rPr lang="en-US" b="0" i="0" dirty="0">
                <a:solidFill>
                  <a:srgbClr val="FFFFFF"/>
                </a:solidFill>
                <a:effectLst/>
                <a:latin typeface="walsheim"/>
              </a:rPr>
              <a:t>interpreter is the program that should be invoked with the binary as the first argument (specify the full path).</a:t>
            </a:r>
          </a:p>
          <a:p>
            <a:pPr algn="l">
              <a:buFont typeface="Arial" panose="020B0604020202020204" pitchFamily="34" charset="0"/>
              <a:buChar char="•"/>
            </a:pPr>
            <a:r>
              <a:rPr lang="en-US" b="0" i="0" dirty="0">
                <a:solidFill>
                  <a:srgbClr val="FFFFFF"/>
                </a:solidFill>
                <a:effectLst/>
                <a:latin typeface="walsheim"/>
              </a:rPr>
              <a:t>flags is an optional field that controls several aspects of the invocation of the interpreter. It is a string of capital letters and each controls a certain aspect.</a:t>
            </a:r>
          </a:p>
          <a:p>
            <a:pPr marL="158750" indent="0" algn="l">
              <a:buNone/>
            </a:pPr>
            <a:endParaRPr lang="en-US" b="0" i="0" dirty="0">
              <a:solidFill>
                <a:srgbClr val="C3C8CF"/>
              </a:solidFill>
              <a:effectLst/>
              <a:latin typeface="walsheim"/>
            </a:endParaRPr>
          </a:p>
          <a:p>
            <a:pPr algn="l" fontAlgn="base"/>
            <a:endParaRPr dirty="0">
              <a:uFillTx/>
            </a:endParaRPr>
          </a:p>
        </p:txBody>
      </p:sp>
    </p:spTree>
    <p:extLst>
      <p:ext uri="{BB962C8B-B14F-4D97-AF65-F5344CB8AC3E}">
        <p14:creationId xmlns:p14="http://schemas.microsoft.com/office/powerpoint/2010/main" val="248944361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In nativebridge.mk, it copies an </a:t>
            </a:r>
            <a:r>
              <a:rPr lang="en-US" b="0" i="0" dirty="0" err="1">
                <a:solidFill>
                  <a:srgbClr val="C3C8CF"/>
                </a:solidFill>
                <a:effectLst/>
                <a:latin typeface="walsheim"/>
              </a:rPr>
              <a:t>enable_nativebridge</a:t>
            </a:r>
            <a:r>
              <a:rPr lang="en-US" b="0" i="0" dirty="0">
                <a:solidFill>
                  <a:srgbClr val="C3C8CF"/>
                </a:solidFill>
                <a:effectLst/>
                <a:latin typeface="walsheim"/>
              </a:rPr>
              <a:t> script to the system folder. This file is used to enable Houdini in Android-x86. In Android-x86, Houdini is not enabled by default. This can be turned on at any time using an option in Settings app of Android-x86. Of course, this is not supported in the AOSP source code. When you turn on Houdini in Android-x86, it calls the </a:t>
            </a:r>
            <a:r>
              <a:rPr lang="en-US" b="0" i="0" dirty="0" err="1">
                <a:solidFill>
                  <a:srgbClr val="C3C8CF"/>
                </a:solidFill>
                <a:effectLst/>
                <a:latin typeface="walsheim"/>
              </a:rPr>
              <a:t>enable_nativebridge</a:t>
            </a:r>
            <a:r>
              <a:rPr lang="en-US" b="0" i="0" dirty="0">
                <a:solidFill>
                  <a:srgbClr val="C3C8CF"/>
                </a:solidFill>
                <a:effectLst/>
                <a:latin typeface="walsheim"/>
              </a:rPr>
              <a:t> script. This script does two things:</a:t>
            </a:r>
          </a:p>
          <a:p>
            <a:pPr algn="l">
              <a:buFont typeface="+mj-lt"/>
              <a:buAutoNum type="arabicPeriod"/>
            </a:pPr>
            <a:r>
              <a:rPr lang="en-US" b="0" i="0" dirty="0">
                <a:solidFill>
                  <a:srgbClr val="C3C8CF"/>
                </a:solidFill>
                <a:effectLst/>
                <a:latin typeface="walsheim"/>
              </a:rPr>
              <a:t>It downloads Houdini from the third-party project repository to the local repository and installs it in the /system/lib/arm system directory. It also sets the </a:t>
            </a:r>
            <a:r>
              <a:rPr lang="en-US" b="0" i="0" dirty="0" err="1">
                <a:solidFill>
                  <a:srgbClr val="C3C8CF"/>
                </a:solidFill>
                <a:effectLst/>
                <a:latin typeface="walsheim"/>
              </a:rPr>
              <a:t>persist.sys.nativebridge</a:t>
            </a:r>
            <a:r>
              <a:rPr lang="en-US" b="0" i="0" dirty="0">
                <a:solidFill>
                  <a:srgbClr val="C3C8CF"/>
                </a:solidFill>
                <a:effectLst/>
                <a:latin typeface="walsheim"/>
              </a:rPr>
              <a:t> property to 1.</a:t>
            </a:r>
          </a:p>
          <a:p>
            <a:pPr algn="l">
              <a:buFont typeface="+mj-lt"/>
              <a:buAutoNum type="arabicPeriod"/>
            </a:pPr>
            <a:r>
              <a:rPr lang="en-US" b="0" i="0" dirty="0">
                <a:solidFill>
                  <a:srgbClr val="C3C8CF"/>
                </a:solidFill>
                <a:effectLst/>
                <a:latin typeface="walsheim"/>
              </a:rPr>
              <a:t>In the second part of this script, it creates the </a:t>
            </a:r>
            <a:r>
              <a:rPr lang="en-US" b="0" i="0" dirty="0" err="1">
                <a:solidFill>
                  <a:srgbClr val="C3C8CF"/>
                </a:solidFill>
                <a:effectLst/>
                <a:latin typeface="walsheim"/>
              </a:rPr>
              <a:t>binfmt_misc</a:t>
            </a:r>
            <a:r>
              <a:rPr lang="en-US" b="0" i="0" dirty="0">
                <a:solidFill>
                  <a:srgbClr val="C3C8CF"/>
                </a:solidFill>
                <a:effectLst/>
                <a:latin typeface="walsheim"/>
              </a:rPr>
              <a:t> files in the /proc directory.</a:t>
            </a:r>
          </a:p>
          <a:p>
            <a:pPr algn="l"/>
            <a:r>
              <a:rPr lang="en-US" b="0" i="0" dirty="0">
                <a:solidFill>
                  <a:srgbClr val="C3C8CF"/>
                </a:solidFill>
                <a:effectLst/>
                <a:latin typeface="walsheim"/>
              </a:rPr>
              <a:t>We won't use the </a:t>
            </a:r>
            <a:r>
              <a:rPr lang="en-US" b="0" i="0" dirty="0" err="1">
                <a:solidFill>
                  <a:srgbClr val="C3C8CF"/>
                </a:solidFill>
                <a:effectLst/>
                <a:latin typeface="walsheim"/>
              </a:rPr>
              <a:t>enable_nativebridge</a:t>
            </a:r>
            <a:r>
              <a:rPr lang="en-US" b="0" i="0" dirty="0">
                <a:solidFill>
                  <a:srgbClr val="C3C8CF"/>
                </a:solidFill>
                <a:effectLst/>
                <a:latin typeface="walsheim"/>
              </a:rPr>
              <a:t> script directly, but we want to run the second part of </a:t>
            </a:r>
            <a:r>
              <a:rPr lang="en-US" b="0" i="0" dirty="0" err="1">
                <a:solidFill>
                  <a:srgbClr val="C3C8CF"/>
                </a:solidFill>
                <a:effectLst/>
                <a:latin typeface="walsheim"/>
              </a:rPr>
              <a:t>enable_nativebridge</a:t>
            </a:r>
            <a:r>
              <a:rPr lang="en-US" b="0" i="0" dirty="0">
                <a:solidFill>
                  <a:srgbClr val="C3C8CF"/>
                </a:solidFill>
                <a:effectLst/>
                <a:latin typeface="walsheim"/>
              </a:rPr>
              <a:t> at the system start. With the second part, Houdini is enabled in the Android emulator by default. This can be done by adding the second part of </a:t>
            </a:r>
            <a:r>
              <a:rPr lang="en-US" b="0" i="0" dirty="0" err="1">
                <a:solidFill>
                  <a:srgbClr val="C3C8CF"/>
                </a:solidFill>
                <a:effectLst/>
                <a:latin typeface="walsheim"/>
              </a:rPr>
              <a:t>enable_nativebridge</a:t>
            </a:r>
            <a:r>
              <a:rPr lang="en-US" b="0" i="0" dirty="0">
                <a:solidFill>
                  <a:srgbClr val="C3C8CF"/>
                </a:solidFill>
                <a:effectLst/>
                <a:latin typeface="walsheim"/>
              </a:rPr>
              <a:t> to device/generic/goldfish/init.goldfish.sh. The following is the code snippet that we added to the end of init.goldfish.sh. This is the script that is used to set up the environment for the Android emulator during system startup:</a:t>
            </a:r>
          </a:p>
          <a:p>
            <a:pPr algn="l" fontAlgn="base"/>
            <a:endParaRPr dirty="0">
              <a:uFillTx/>
            </a:endParaRPr>
          </a:p>
        </p:txBody>
      </p:sp>
    </p:spTree>
    <p:extLst>
      <p:ext uri="{BB962C8B-B14F-4D97-AF65-F5344CB8AC3E}">
        <p14:creationId xmlns:p14="http://schemas.microsoft.com/office/powerpoint/2010/main" val="329753397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886188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19444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8621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Android emulator as the virtual hardware reference platform for our topics. Since the Android emulator build is already available in AOSP, you may wonder what we can do with it. Actually, we can customize an existing platform by adding new features to it. This is what OEM/ODM companies usually do using a reference platform from a silicon vendor. With Android emulator, we will demonstrate how to create a new device so that we can customize it. If you know any commercial emulator products,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then you may know what features these products added to the emulator. We will extend Android emulator in a very similar way.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explore the topics about the customization of a new device, we will explore more advanced topics about porting. The major work with porting is the changes to the kernel and HAL. To discuss advanced topics about porting and debugging, we will also use VirtualBox as another virtual hardware reference platform. Even though VirtualBox has been used by many commercial emulator products,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AMI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Leapdroid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it is not supported by AOSP directly. Most Android emulators for the PC are based on VirtualBox and they are designed for gamers to run Android games. In this course, we will learn how to create a similar build using various open source resources.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284075753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see that we registered two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arm_dyn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arm_exe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algn="l" fontAlgn="base"/>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158750" indent="0" algn="l" fontAlgn="base">
              <a:buNone/>
            </a:pPr>
            <a:r>
              <a:rPr lang="en-US" b="0" i="0" dirty="0">
                <a:solidFill>
                  <a:srgbClr val="C3C8CF"/>
                </a:solidFill>
                <a:effectLst/>
                <a:latin typeface="walsheim"/>
              </a:rPr>
              <a:t>If we look at the content of </a:t>
            </a:r>
            <a:r>
              <a:rPr lang="en-US" dirty="0" err="1"/>
              <a:t>arm_exe</a:t>
            </a:r>
            <a:r>
              <a:rPr lang="en-US" b="0" i="0" dirty="0">
                <a:solidFill>
                  <a:srgbClr val="C3C8CF"/>
                </a:solidFill>
                <a:effectLst/>
                <a:latin typeface="walsheim"/>
              </a:rPr>
              <a:t>, from the preceding output we can see that the </a:t>
            </a:r>
            <a:r>
              <a:rPr lang="en-US" dirty="0"/>
              <a:t>/system/lib/arm/</a:t>
            </a:r>
            <a:r>
              <a:rPr lang="en-US" dirty="0" err="1"/>
              <a:t>houdini</a:t>
            </a:r>
            <a:r>
              <a:rPr lang="en-US" b="0" i="0" dirty="0">
                <a:solidFill>
                  <a:srgbClr val="C3C8CF"/>
                </a:solidFill>
                <a:effectLst/>
                <a:latin typeface="walsheim"/>
              </a:rPr>
              <a:t> interpreter is used to interpret ARM binaries.</a:t>
            </a:r>
            <a:endParaRPr dirty="0">
              <a:uFillTx/>
            </a:endParaRPr>
          </a:p>
        </p:txBody>
      </p:sp>
    </p:spTree>
    <p:extLst>
      <p:ext uri="{BB962C8B-B14F-4D97-AF65-F5344CB8AC3E}">
        <p14:creationId xmlns:p14="http://schemas.microsoft.com/office/powerpoint/2010/main" val="25938806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After we build the system image, we can test it. Of course, we can test the images using any Android application that can run on the ARM architecture. However, in order to get details about the test targets, we will use two unit test applications to verify our work in this lesson. The first one is a standalone ARM application that can be run from the command line. The second one is an Android application with a JNI shared library for ARM only. The Android emulator images and test binaries in this lesson can be downloaded from </a:t>
            </a:r>
            <a:r>
              <a:rPr lang="en-US" b="0" i="0" u="none" strike="noStrike" dirty="0">
                <a:solidFill>
                  <a:srgbClr val="4AC5E3"/>
                </a:solidFill>
                <a:effectLst/>
                <a:latin typeface="walsheim"/>
                <a:hlinkClick r:id="rId3"/>
              </a:rPr>
              <a:t>https://sourceforge.net/projects/android-system-programming/files/android-7/ch05/ch05.zip/download</a:t>
            </a:r>
            <a:r>
              <a:rPr lang="en-US" b="0" i="0" dirty="0">
                <a:solidFill>
                  <a:srgbClr val="C3C8CF"/>
                </a:solidFill>
                <a:effectLst/>
                <a:latin typeface="walsheim"/>
              </a:rPr>
              <a:t>.</a:t>
            </a:r>
          </a:p>
          <a:p>
            <a:pPr algn="l"/>
            <a:r>
              <a:rPr lang="en-US" b="0" i="0" dirty="0">
                <a:solidFill>
                  <a:srgbClr val="C3C8CF"/>
                </a:solidFill>
                <a:effectLst/>
                <a:latin typeface="walsheim"/>
              </a:rPr>
              <a:t>The source code for these two test applications is hosted on GitHub. You can get the source code at </a:t>
            </a:r>
            <a:r>
              <a:rPr lang="en-US" b="0" i="0" u="none" strike="noStrike" dirty="0">
                <a:solidFill>
                  <a:srgbClr val="4AC5E3"/>
                </a:solidFill>
                <a:effectLst/>
                <a:latin typeface="walsheim"/>
                <a:hlinkClick r:id="rId4"/>
              </a:rPr>
              <a:t>https://github.com/shugaoye/asp-sample/tree/master/ch05</a:t>
            </a:r>
            <a:r>
              <a:rPr lang="en-US" b="0" i="0" dirty="0">
                <a:solidFill>
                  <a:srgbClr val="C3C8CF"/>
                </a:solidFill>
                <a:effectLst/>
                <a:latin typeface="walsheim"/>
              </a:rPr>
              <a:t>.</a:t>
            </a:r>
          </a:p>
          <a:p>
            <a:pPr algn="l"/>
            <a:r>
              <a:rPr lang="en-US" b="0" i="0" dirty="0">
                <a:solidFill>
                  <a:srgbClr val="C3C8CF"/>
                </a:solidFill>
                <a:effectLst/>
                <a:latin typeface="walsheim"/>
              </a:rPr>
              <a:t>To build the test applications, you need to have both Android SDK and NDK so that you can build both Android applications and native applications.</a:t>
            </a:r>
          </a:p>
          <a:p>
            <a:pPr algn="l" fontAlgn="base"/>
            <a:endParaRPr dirty="0">
              <a:uFillTx/>
            </a:endParaRPr>
          </a:p>
        </p:txBody>
      </p:sp>
    </p:spTree>
    <p:extLst>
      <p:ext uri="{BB962C8B-B14F-4D97-AF65-F5344CB8AC3E}">
        <p14:creationId xmlns:p14="http://schemas.microsoft.com/office/powerpoint/2010/main" val="332402778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you clone the preceding Git repository for test applications, you can build and test them. </a:t>
            </a:r>
            <a:endParaRPr dirty="0">
              <a:uFillTx/>
            </a:endParaRPr>
          </a:p>
        </p:txBody>
      </p:sp>
    </p:spTree>
    <p:extLst>
      <p:ext uri="{BB962C8B-B14F-4D97-AF65-F5344CB8AC3E}">
        <p14:creationId xmlns:p14="http://schemas.microsoft.com/office/powerpoint/2010/main" val="19323692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You can build it and test it in the emulator as follows:</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After you build it, you can check the file format using the </a:t>
            </a:r>
            <a:r>
              <a:rPr lang="en-US" dirty="0"/>
              <a:t>file</a:t>
            </a:r>
            <a:r>
              <a:rPr lang="en-US" b="0" i="0" dirty="0">
                <a:solidFill>
                  <a:srgbClr val="C3C8CF"/>
                </a:solidFill>
                <a:effectLst/>
                <a:latin typeface="walsheim"/>
              </a:rPr>
              <a:t> command. You can see that the output is a 32-bit ARM ELF file. You can push this binary to the emulator using </a:t>
            </a:r>
            <a:r>
              <a:rPr lang="en-US" dirty="0" err="1"/>
              <a:t>adb</a:t>
            </a:r>
            <a:r>
              <a:rPr lang="en-US" b="0" i="0" dirty="0">
                <a:solidFill>
                  <a:srgbClr val="C3C8CF"/>
                </a:solidFill>
                <a:effectLst/>
                <a:latin typeface="walsheim"/>
              </a:rPr>
              <a:t> and run it. You will see that it can print the output message to standard output correctly.</a:t>
            </a:r>
            <a:endParaRPr dirty="0">
              <a:uFillTx/>
            </a:endParaRPr>
          </a:p>
        </p:txBody>
      </p:sp>
    </p:spTree>
    <p:extLst>
      <p:ext uri="{BB962C8B-B14F-4D97-AF65-F5344CB8AC3E}">
        <p14:creationId xmlns:p14="http://schemas.microsoft.com/office/powerpoint/2010/main" val="2829937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Next, let's test the Android application with the ARM JNI library.</a:t>
            </a:r>
          </a:p>
          <a:p>
            <a:pPr algn="l" fontAlgn="base"/>
            <a:endParaRPr dirty="0">
              <a:uFillTx/>
            </a:endParaRPr>
          </a:p>
        </p:txBody>
      </p:sp>
    </p:spTree>
    <p:extLst>
      <p:ext uri="{BB962C8B-B14F-4D97-AF65-F5344CB8AC3E}">
        <p14:creationId xmlns:p14="http://schemas.microsoft.com/office/powerpoint/2010/main" val="53538643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7606512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After we build the JNI library, we can import the Android source code to Eclipse or Android Studio to build the application itself. We won't explain the details of importing and building Android applications. You can </a:t>
            </a:r>
            <a:r>
              <a:rPr lang="en-US" b="0" i="0">
                <a:solidFill>
                  <a:srgbClr val="C3C8CF"/>
                </a:solidFill>
                <a:effectLst/>
                <a:latin typeface="walsheim"/>
              </a:rPr>
              <a:t>read books </a:t>
            </a:r>
            <a:r>
              <a:rPr lang="en-US" b="0" i="0" dirty="0">
                <a:solidFill>
                  <a:srgbClr val="C3C8CF"/>
                </a:solidFill>
                <a:effectLst/>
                <a:latin typeface="walsheim"/>
              </a:rPr>
              <a:t>on how to develop an Android application and how to develop a JNI library to find out more. What we want to investigate here is the test result. After we have the APK file, we can install it in the emulator and run it. At the same time, we can catch the debug log using logcat. Here is the log from my environment: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We can see from the preceding log message that Houdini is initialized successfully and that the </a:t>
            </a:r>
            <a:r>
              <a:rPr lang="en-US" dirty="0"/>
              <a:t>libHelloJNI.so</a:t>
            </a:r>
            <a:r>
              <a:rPr lang="en-US" b="0" i="0" dirty="0">
                <a:solidFill>
                  <a:srgbClr val="C3C8CF"/>
                </a:solidFill>
                <a:effectLst/>
                <a:latin typeface="walsheim"/>
              </a:rPr>
              <a:t> JNI library is loaded by Native Bridge.</a:t>
            </a:r>
            <a:endParaRPr dirty="0">
              <a:uFillTx/>
            </a:endParaRPr>
          </a:p>
        </p:txBody>
      </p:sp>
    </p:spTree>
    <p:extLst>
      <p:ext uri="{BB962C8B-B14F-4D97-AF65-F5344CB8AC3E}">
        <p14:creationId xmlns:p14="http://schemas.microsoft.com/office/powerpoint/2010/main" val="263696974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After we integrated Houdini in x86emu, we tested two scenarios of Houdini use: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standalone command-line application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Android application with a native shared library built with JNI</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next lesson, we will explore more about the x86emu start up process and we will learn how to debug the start up process using a customized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ramdisk</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image.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113987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hardware specification of the goldfish virtual hardware platform can be found in the AOSP source tree at $AOSP/platform/external/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/docs/GOLDFISH-VIRTUAL-HARDWARE.TXT. In this course, we will refer to the AOSP root directory as $AOSP.</a:t>
            </a:r>
          </a:p>
          <a:p>
            <a:pPr algn="l" fontAlgn="base"/>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x86 host environments could be a Windows, Linux, or macOS X computer. Since the target device architecture is emulated using QEMU, the performance is poor. The emulator is very slow and difficult to use for application developers. However, QEMU is actively developed on the x86 architecture and widely used together with various virtualization technologies, such as VT-x, AMD-V,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Android 4.x, Intel developed an x86-based Android emulator using KVM on Linux and Intel HAXM for Windows and macOS X. With the introduction of virtualization technology to the emulator, the Intel x86-based emulator is much faster than the emulated one for the ARM or MIPS architecture. For the sake of Android application developers, Google officially integrated the Intel x86-based Android emulator to Android SDK. The Intel x86-based Android emulator has become the recommended choice for developers to test their Android applications.</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16097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r>
              <a:rPr lang="en-US" dirty="0">
                <a:effectLst/>
              </a:rPr>
              <a:t>To help developers test their applications on 64-bit architecture, the engineers at </a:t>
            </a:r>
            <a:r>
              <a:rPr lang="en-US" dirty="0" err="1">
                <a:effectLst/>
              </a:rPr>
              <a:t>Linaro</a:t>
            </a:r>
            <a:r>
              <a:rPr lang="en-US" dirty="0">
                <a:effectLst/>
              </a:rPr>
              <a:t> did an excellent job enabling a virtual hardware platform on QEMU to test ARMv8-A 64-bit architecture. They gave this virtual hardware platform a code name, </a:t>
            </a:r>
            <a:r>
              <a:rPr lang="en-US" b="1" dirty="0" err="1">
                <a:effectLst/>
              </a:rPr>
              <a:t>ranchu</a:t>
            </a:r>
            <a:r>
              <a:rPr lang="en-US" dirty="0">
                <a:effectLst/>
              </a:rPr>
              <a:t>. You may refer to the blog at </a:t>
            </a:r>
            <a:r>
              <a:rPr lang="en-US" dirty="0" err="1">
                <a:effectLst/>
              </a:rPr>
              <a:t>Linaro</a:t>
            </a:r>
            <a:r>
              <a:rPr lang="en-US" dirty="0">
                <a:effectLst/>
              </a:rPr>
              <a:t> by Alex </a:t>
            </a:r>
            <a:r>
              <a:rPr lang="en-US" dirty="0" err="1">
                <a:effectLst/>
              </a:rPr>
              <a:t>Bennée</a:t>
            </a:r>
            <a:r>
              <a:rPr lang="en-US" dirty="0">
                <a:effectLst/>
              </a:rPr>
              <a:t> at </a:t>
            </a:r>
            <a:r>
              <a:rPr lang="en-US" u="none" strike="noStrike" dirty="0">
                <a:solidFill>
                  <a:srgbClr val="4AC5E3"/>
                </a:solidFill>
                <a:effectLst/>
                <a:hlinkClick r:id="rId3"/>
              </a:rPr>
              <a:t>https://www.linaro.org/blog/core-dump/running-64bit-android-l-qemu/</a:t>
            </a:r>
            <a:r>
              <a:rPr lang="en-US" dirty="0">
                <a:effectLst/>
              </a:rPr>
              <a:t>.</a:t>
            </a:r>
          </a:p>
          <a:p>
            <a:r>
              <a:rPr lang="en-US" dirty="0">
                <a:effectLst/>
              </a:rPr>
              <a:t>This change was adopted by Google later and was used as the hardware reference platform for the next generation of Android emulators. If you install the Android SDK images, you can see two kernel images starting from Android 5. The kernel image kernel-</a:t>
            </a:r>
            <a:r>
              <a:rPr lang="en-US" dirty="0" err="1">
                <a:effectLst/>
              </a:rPr>
              <a:t>qemu</a:t>
            </a:r>
            <a:r>
              <a:rPr lang="en-US" dirty="0">
                <a:effectLst/>
              </a:rPr>
              <a:t> is the image to be used with the goldfish virtual hardware platform and the image kernel-</a:t>
            </a:r>
            <a:r>
              <a:rPr lang="en-US" dirty="0" err="1">
                <a:effectLst/>
              </a:rPr>
              <a:t>ranchu</a:t>
            </a:r>
            <a:r>
              <a:rPr lang="en-US" dirty="0">
                <a:effectLst/>
              </a:rPr>
              <a:t> is the image to be used with the </a:t>
            </a:r>
            <a:r>
              <a:rPr lang="en-US" dirty="0" err="1">
                <a:effectLst/>
              </a:rPr>
              <a:t>ranchu</a:t>
            </a:r>
            <a:r>
              <a:rPr lang="en-US" dirty="0">
                <a:effectLst/>
              </a:rPr>
              <a:t> virtual hardware platform.</a:t>
            </a:r>
          </a:p>
          <a:p>
            <a:r>
              <a:rPr lang="en-US" dirty="0">
                <a:effectLst/>
              </a:rPr>
              <a:t>To respond to this change, both Intel and MIPS worked on their architectures to support their 64-bit hardware emulation in </a:t>
            </a:r>
            <a:r>
              <a:rPr lang="en-US" dirty="0" err="1">
                <a:effectLst/>
              </a:rPr>
              <a:t>ranchu</a:t>
            </a:r>
            <a:r>
              <a:rPr lang="en-US" dirty="0">
                <a:effectLst/>
              </a:rPr>
              <a:t>. You can refer to the group discussions at </a:t>
            </a:r>
            <a:r>
              <a:rPr lang="en-US" u="none" strike="noStrike" dirty="0">
                <a:solidFill>
                  <a:srgbClr val="4AC5E3"/>
                </a:solidFill>
                <a:effectLst/>
                <a:hlinkClick r:id="rId4"/>
              </a:rPr>
              <a:t>https://groups.google.com/forum/#!topic/android-emulator-dev/dltBnUW_HzU</a:t>
            </a:r>
            <a:r>
              <a:rPr lang="en-US" dirty="0">
                <a:effectLst/>
              </a:rPr>
              <a:t>.</a:t>
            </a:r>
          </a:p>
          <a:p>
            <a:r>
              <a:rPr lang="en-US" dirty="0">
                <a:effectLst/>
              </a:rPr>
              <a:t>The </a:t>
            </a:r>
            <a:r>
              <a:rPr lang="en-US" dirty="0" err="1">
                <a:effectLst/>
              </a:rPr>
              <a:t>ranchu</a:t>
            </a:r>
            <a:r>
              <a:rPr lang="en-US" dirty="0">
                <a:effectLst/>
              </a:rPr>
              <a:t> hardware platform is based on a newer QEMU version and the architecture is changed to have less dependency on Google modification and goldfish-specific devices. For example, it uses </a:t>
            </a:r>
            <a:r>
              <a:rPr lang="en-US" dirty="0" err="1">
                <a:effectLst/>
              </a:rPr>
              <a:t>virtio</a:t>
            </a:r>
            <a:r>
              <a:rPr lang="en-US" dirty="0">
                <a:effectLst/>
              </a:rPr>
              <a:t>-block devices to emulate the NAND and SD card. This has the potential of providing much better performance and also makes it possible to utilize the features provided by the latest QEMU code base. The </a:t>
            </a:r>
            <a:r>
              <a:rPr lang="en-US" dirty="0" err="1">
                <a:effectLst/>
              </a:rPr>
              <a:t>ranchu</a:t>
            </a:r>
            <a:r>
              <a:rPr lang="en-US" dirty="0">
                <a:effectLst/>
              </a:rPr>
              <a:t> kernel is built on a new version in the android-goldfish-3.10 branch, while the latest goldfish kernel is in the android-goldfish-3.4 branch. You can notice this difference by running your Android virtual device using different kernels from Android SDK.</a:t>
            </a:r>
          </a:p>
          <a:p>
            <a:pPr algn="l" fontAlgn="base"/>
            <a:endParaRPr dirty="0">
              <a:uFillTx/>
            </a:endParaRPr>
          </a:p>
        </p:txBody>
      </p:sp>
    </p:spTree>
    <p:extLst>
      <p:ext uri="{BB962C8B-B14F-4D97-AF65-F5344CB8AC3E}">
        <p14:creationId xmlns:p14="http://schemas.microsoft.com/office/powerpoint/2010/main" val="4177032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achieve the best performance and user experience, both host and target need to be customized in the commercial emulator products. Besides Android emulator, we will also use VirtualBox as the virtual hardware platform to demonstrate how to port Android to a new platform. The reason that we need another virtual hardware platform in this course is because Android emulator is already supported in AOSP. We will use Android emulator as a platform to teach how to extend and customize an existing platform. While VirtualBox is not supported in AOSP, it can be used as a target platform to teach how to port Android to a new platform. Even though Android has been ported to VirtualBox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AMI, and others, none of them are open source products.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56852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In this course, we use the code from various third-party projects, so we also took a brief overview of each of them in this lesson. In the next lesson, we will start to learn about the development environment setup for Android system programming. This includes both development tools and the source code repository setup.</a:t>
            </a:r>
          </a:p>
          <a:p>
            <a:pPr algn="l" fontAlgn="base"/>
            <a:endParaRPr dirty="0">
              <a:uFillTx/>
            </a:endParaRPr>
          </a:p>
        </p:txBody>
      </p:sp>
    </p:spTree>
    <p:extLst>
      <p:ext uri="{BB962C8B-B14F-4D97-AF65-F5344CB8AC3E}">
        <p14:creationId xmlns:p14="http://schemas.microsoft.com/office/powerpoint/2010/main" val="69744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introduction about system programming in the last lesson, we need to set up a development environment first before we can go further. We need to know how to build and test Android Open Source Project (AOSP) while we explore various Android system programming topics in this course. </a:t>
            </a:r>
            <a:endParaRPr dirty="0">
              <a:uFillTx/>
            </a:endParaRPr>
          </a:p>
        </p:txBody>
      </p:sp>
    </p:spTree>
    <p:extLst>
      <p:ext uri="{BB962C8B-B14F-4D97-AF65-F5344CB8AC3E}">
        <p14:creationId xmlns:p14="http://schemas.microsoft.com/office/powerpoint/2010/main" val="401081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From the first release to Android 7, both the development environment and the AOSP source code have been changed a lot. We will have a brief look at various Android versions first before we talk about the development environment setup.</a:t>
            </a:r>
          </a:p>
          <a:p>
            <a:r>
              <a:rPr lang="en-US" dirty="0">
                <a:effectLst/>
              </a:rPr>
              <a:t>To set up the AOSP build environment, there are two things that you need to pay special attention to the host environment and Java SDK. Even though the recommended host environment is Ubuntu running on Intel architecture, the hardware architecture and Ubuntu versions have changed from release to release. You can always refer to the following URL at Google for the latest AOSP build environment setup:</a:t>
            </a:r>
          </a:p>
          <a:p>
            <a:r>
              <a:rPr lang="en-US" u="none" strike="noStrike" dirty="0">
                <a:solidFill>
                  <a:srgbClr val="4AC5E3"/>
                </a:solidFill>
                <a:effectLst/>
                <a:hlinkClick r:id="rId3"/>
              </a:rPr>
              <a:t>https://source.android.com/source/index.html</a:t>
            </a:r>
            <a:endParaRPr lang="en-US" dirty="0">
              <a:effectLst/>
            </a:endParaRPr>
          </a:p>
          <a:p>
            <a:r>
              <a:rPr lang="en-US" dirty="0">
                <a:effectLst/>
              </a:rPr>
              <a:t>For Gingerbread (2.3.x) and above, a 64-bit build environment is required. For older versions, the build environment is 32-bit systems.</a:t>
            </a:r>
          </a:p>
          <a:p>
            <a:r>
              <a:rPr lang="en-US" dirty="0">
                <a:effectLst/>
              </a:rPr>
              <a:t>The Ubuntu versions used range from Ubuntu 10.04 to 14.04, but for each release there is a recommended Ubuntu version. If it is a new setup, it is suggested to use the recommended Ubuntu version to make the job easier. However, there are no hard requirements here. You should be able to use any Ubuntu version higher than the recommended Ubuntu version. There are also many articles about how to set up the AOSP build using a different Linux distribution such as RedHat or </a:t>
            </a:r>
            <a:r>
              <a:rPr lang="en-US" dirty="0" err="1">
                <a:effectLst/>
              </a:rPr>
              <a:t>Debain</a:t>
            </a:r>
            <a:r>
              <a:rPr lang="en-US" dirty="0">
                <a:effectLst/>
              </a:rPr>
              <a:t>.</a:t>
            </a:r>
          </a:p>
          <a:p>
            <a:r>
              <a:rPr lang="en-US" dirty="0">
                <a:effectLst/>
              </a:rPr>
              <a:t>Oracle JDK was used to build AOSP until Lollipop. From Lollipop and the above, OpenJDK was used instead of Oracle JDK.</a:t>
            </a:r>
          </a:p>
          <a:p>
            <a:pPr algn="l" fontAlgn="base"/>
            <a:endParaRPr dirty="0">
              <a:uFillTx/>
            </a:endParaRPr>
          </a:p>
        </p:txBody>
      </p:sp>
    </p:spTree>
    <p:extLst>
      <p:ext uri="{BB962C8B-B14F-4D97-AF65-F5344CB8AC3E}">
        <p14:creationId xmlns:p14="http://schemas.microsoft.com/office/powerpoint/2010/main" val="336744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host environment that we use in this course is Ubuntu 14.04. Download the Android SDK for Linux and decompress it to a folder in your Home directory.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tools in Android SDK have been changed since API level 25. You may use an older version of Android SDK or the latest Android SDK so I gave the instructions for both cases here.</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459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You can add the platform-tools and tools directory to your PATH environment variable.</a:t>
            </a:r>
          </a:p>
          <a:p>
            <a:pPr algn="l"/>
            <a:r>
              <a:rPr lang="en-US" b="0" i="0" dirty="0">
                <a:solidFill>
                  <a:srgbClr val="C3C8CF"/>
                </a:solidFill>
                <a:effectLst/>
                <a:latin typeface="walsheim"/>
              </a:rPr>
              <a:t>We will use a virtual device based on API level 25 in this course to test our image.</a:t>
            </a:r>
          </a:p>
          <a:p>
            <a:pPr algn="l" fontAlgn="base"/>
            <a:endParaRPr dirty="0">
              <a:uFillTx/>
            </a:endParaRPr>
          </a:p>
        </p:txBody>
      </p:sp>
    </p:spTree>
    <p:extLst>
      <p:ext uri="{BB962C8B-B14F-4D97-AF65-F5344CB8AC3E}">
        <p14:creationId xmlns:p14="http://schemas.microsoft.com/office/powerpoint/2010/main" val="421983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dirty="0">
                <a:solidFill>
                  <a:srgbClr val="FFFFFF"/>
                </a:solidFill>
                <a:effectLst/>
              </a:rPr>
              <a:t>Introduction to Android System Programming</a:t>
            </a:r>
          </a:p>
          <a:p>
            <a:r>
              <a:rPr lang="en-US" dirty="0">
                <a:effectLst/>
              </a:rPr>
              <a:t>This course is about Android system programming. In this lesson, we will start with a discussion on system programming and the scope of Android system programming (to give a high-level view of this course). After that, we will look at the Android system architecture. From the architecture, we can see the layers that we will focus on in this course. We will also talk about the virtual hardware platforms and third-party open source projects that we will use in this course. </a:t>
            </a:r>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505293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Click the Create... button in AVD Manager and create a new virtual device named a25x86 with the following configuration, as shown in the following screenshot:</a:t>
            </a:r>
          </a:p>
          <a:p>
            <a:pPr algn="l">
              <a:buFont typeface="Arial" panose="020B0604020202020204" pitchFamily="34" charset="0"/>
              <a:buChar char="•"/>
            </a:pPr>
            <a:r>
              <a:rPr lang="en-US" b="0" i="0" dirty="0">
                <a:solidFill>
                  <a:srgbClr val="FFFFFF"/>
                </a:solidFill>
                <a:effectLst/>
                <a:latin typeface="walsheim"/>
              </a:rPr>
              <a:t>Android 7.1.1 - API level 25</a:t>
            </a:r>
          </a:p>
          <a:p>
            <a:pPr algn="l">
              <a:buFont typeface="Arial" panose="020B0604020202020204" pitchFamily="34" charset="0"/>
              <a:buChar char="•"/>
            </a:pPr>
            <a:r>
              <a:rPr lang="en-US" b="0" i="0" dirty="0">
                <a:solidFill>
                  <a:srgbClr val="FFFFFF"/>
                </a:solidFill>
                <a:effectLst/>
                <a:latin typeface="walsheim"/>
              </a:rPr>
              <a:t>1024 MB RAM</a:t>
            </a:r>
          </a:p>
          <a:p>
            <a:pPr algn="l">
              <a:buFont typeface="Arial" panose="020B0604020202020204" pitchFamily="34" charset="0"/>
              <a:buChar char="•"/>
            </a:pPr>
            <a:r>
              <a:rPr lang="en-US" b="0" i="0" dirty="0">
                <a:solidFill>
                  <a:srgbClr val="FFFFFF"/>
                </a:solidFill>
                <a:effectLst/>
                <a:latin typeface="walsheim"/>
              </a:rPr>
              <a:t>400 MB SD card</a:t>
            </a:r>
          </a:p>
          <a:p>
            <a:pPr algn="l">
              <a:buFont typeface="Arial" panose="020B0604020202020204" pitchFamily="34" charset="0"/>
              <a:buChar char="•"/>
            </a:pPr>
            <a:r>
              <a:rPr lang="en-US" b="0" i="0" dirty="0">
                <a:solidFill>
                  <a:srgbClr val="FFFFFF"/>
                </a:solidFill>
                <a:effectLst/>
                <a:latin typeface="walsheim"/>
              </a:rPr>
              <a:t>400 MB internal storage</a:t>
            </a:r>
          </a:p>
          <a:p>
            <a:pPr algn="l">
              <a:buFont typeface="Arial" panose="020B0604020202020204" pitchFamily="34" charset="0"/>
              <a:buChar char="•"/>
            </a:pPr>
            <a:r>
              <a:rPr lang="en-US" b="0" i="0" dirty="0">
                <a:solidFill>
                  <a:srgbClr val="FFFFFF"/>
                </a:solidFill>
                <a:effectLst/>
                <a:latin typeface="walsheim"/>
              </a:rPr>
              <a:t>Display size at 480 x 800: </a:t>
            </a:r>
            <a:r>
              <a:rPr lang="en-US" b="0" i="0" dirty="0" err="1">
                <a:solidFill>
                  <a:srgbClr val="FFFFFF"/>
                </a:solidFill>
                <a:effectLst/>
                <a:latin typeface="walsheim"/>
              </a:rPr>
              <a:t>hdpi</a:t>
            </a:r>
            <a:endParaRPr lang="en-US" b="0" i="0" dirty="0">
              <a:solidFill>
                <a:srgbClr val="FFFFFF"/>
              </a:solidFill>
              <a:effectLst/>
              <a:latin typeface="walsheim"/>
            </a:endParaRPr>
          </a:p>
          <a:p>
            <a:pPr algn="l" fontAlgn="base"/>
            <a:endParaRPr dirty="0">
              <a:uFillTx/>
            </a:endParaRPr>
          </a:p>
        </p:txBody>
      </p:sp>
    </p:spTree>
    <p:extLst>
      <p:ext uri="{BB962C8B-B14F-4D97-AF65-F5344CB8AC3E}">
        <p14:creationId xmlns:p14="http://schemas.microsoft.com/office/powerpoint/2010/main" val="4195445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75845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If you use the latest version of Android SDK, you may get the following error message, if you follow the previous instructions:</a:t>
            </a:r>
            <a:endParaRPr dirty="0">
              <a:uFillTx/>
            </a:endParaRPr>
          </a:p>
        </p:txBody>
      </p:sp>
    </p:spTree>
    <p:extLst>
      <p:ext uri="{BB962C8B-B14F-4D97-AF65-F5344CB8AC3E}">
        <p14:creationId xmlns:p14="http://schemas.microsoft.com/office/powerpoint/2010/main" val="998574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421091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Android 7, both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goldfish emulators are supported. Let's test the goldfish emulator first. We can run this virtual device in the goldfish emulator using the following command:</a:t>
            </a:r>
          </a:p>
          <a:p>
            <a:pPr algn="l" fontAlgn="base"/>
            <a:endParaRPr lang="en-US" dirty="0">
              <a:uFillTx/>
            </a:endParaRPr>
          </a:p>
          <a:p>
            <a:pPr algn="l"/>
            <a:r>
              <a:rPr lang="en-US" b="0" i="0" dirty="0">
                <a:solidFill>
                  <a:srgbClr val="C3C8CF"/>
                </a:solidFill>
                <a:effectLst/>
                <a:latin typeface="walsheim"/>
              </a:rPr>
              <a:t>To monitor the status of a virtual device, we can use the following Android emulator options:</a:t>
            </a:r>
          </a:p>
          <a:p>
            <a:pPr algn="l">
              <a:buFont typeface="Arial" panose="020B0604020202020204" pitchFamily="34" charset="0"/>
              <a:buChar char="•"/>
            </a:pPr>
            <a:r>
              <a:rPr lang="en-US" b="0" i="0" dirty="0">
                <a:solidFill>
                  <a:srgbClr val="FFFFFF"/>
                </a:solidFill>
                <a:effectLst/>
                <a:latin typeface="walsheim"/>
              </a:rPr>
              <a:t>-verbose: Shows the emulator debug information.</a:t>
            </a:r>
          </a:p>
          <a:p>
            <a:pPr algn="l">
              <a:buFont typeface="Arial" panose="020B0604020202020204" pitchFamily="34" charset="0"/>
              <a:buChar char="•"/>
            </a:pPr>
            <a:r>
              <a:rPr lang="en-US" b="0" i="0" dirty="0">
                <a:solidFill>
                  <a:srgbClr val="FFFFFF"/>
                </a:solidFill>
                <a:effectLst/>
                <a:latin typeface="walsheim"/>
              </a:rPr>
              <a:t>-show-kernel: Shows kernel debug information.</a:t>
            </a:r>
          </a:p>
          <a:p>
            <a:pPr algn="l">
              <a:buFont typeface="Arial" panose="020B0604020202020204" pitchFamily="34" charset="0"/>
              <a:buChar char="•"/>
            </a:pPr>
            <a:r>
              <a:rPr lang="en-US" b="0" i="0" dirty="0">
                <a:solidFill>
                  <a:srgbClr val="FFFFFF"/>
                </a:solidFill>
                <a:effectLst/>
                <a:latin typeface="walsheim"/>
              </a:rPr>
              <a:t>-shell: Uses </a:t>
            </a:r>
            <a:r>
              <a:rPr lang="en-US" b="0" i="0" dirty="0" err="1">
                <a:solidFill>
                  <a:srgbClr val="FFFFFF"/>
                </a:solidFill>
                <a:effectLst/>
                <a:latin typeface="walsheim"/>
              </a:rPr>
              <a:t>stdio</a:t>
            </a:r>
            <a:r>
              <a:rPr lang="en-US" b="0" i="0" dirty="0">
                <a:solidFill>
                  <a:srgbClr val="FFFFFF"/>
                </a:solidFill>
                <a:effectLst/>
                <a:latin typeface="walsheim"/>
              </a:rPr>
              <a:t> as the command line prompt.</a:t>
            </a:r>
          </a:p>
          <a:p>
            <a:pPr algn="l">
              <a:buFont typeface="Arial" panose="020B0604020202020204" pitchFamily="34" charset="0"/>
              <a:buChar char="•"/>
            </a:pPr>
            <a:r>
              <a:rPr lang="en-US" b="0" i="0" dirty="0">
                <a:solidFill>
                  <a:srgbClr val="FFFFFF"/>
                </a:solidFill>
                <a:effectLst/>
                <a:latin typeface="walsheim"/>
              </a:rPr>
              <a:t>-engine: Selects the emulator engine. The choice can be auto, classic, or qemu2. The classic option is to use the goldfish emulator and the qemu2 option is to use the </a:t>
            </a:r>
            <a:r>
              <a:rPr lang="en-US" b="0" i="0" dirty="0" err="1">
                <a:solidFill>
                  <a:srgbClr val="FFFFFF"/>
                </a:solidFill>
                <a:effectLst/>
                <a:latin typeface="walsheim"/>
              </a:rPr>
              <a:t>ranchu</a:t>
            </a:r>
            <a:r>
              <a:rPr lang="en-US" b="0" i="0" dirty="0">
                <a:solidFill>
                  <a:srgbClr val="FFFFFF"/>
                </a:solidFill>
                <a:effectLst/>
                <a:latin typeface="walsheim"/>
              </a:rPr>
              <a:t> emulator. If the option is auto or without the engine option, the system will check the environment and try to launch </a:t>
            </a:r>
            <a:r>
              <a:rPr lang="en-US" b="0" i="0" dirty="0" err="1">
                <a:solidFill>
                  <a:srgbClr val="FFFFFF"/>
                </a:solidFill>
                <a:effectLst/>
                <a:latin typeface="walsheim"/>
              </a:rPr>
              <a:t>ranchu</a:t>
            </a:r>
            <a:r>
              <a:rPr lang="en-US" b="0" i="0" dirty="0">
                <a:solidFill>
                  <a:srgbClr val="FFFFFF"/>
                </a:solidFill>
                <a:effectLst/>
                <a:latin typeface="walsheim"/>
              </a:rPr>
              <a:t> first. If it fails, it will fall back to goldfish.</a:t>
            </a:r>
          </a:p>
          <a:p>
            <a:pPr algn="l"/>
            <a:r>
              <a:rPr lang="en-US" b="0" i="0" dirty="0">
                <a:solidFill>
                  <a:srgbClr val="C3C8CF"/>
                </a:solidFill>
                <a:effectLst/>
                <a:latin typeface="walsheim"/>
              </a:rPr>
              <a:t>From the preceding log, we can see that the kernel-</a:t>
            </a:r>
            <a:r>
              <a:rPr lang="en-US" b="0" i="0" dirty="0" err="1">
                <a:solidFill>
                  <a:srgbClr val="C3C8CF"/>
                </a:solidFill>
                <a:effectLst/>
                <a:latin typeface="walsheim"/>
              </a:rPr>
              <a:t>qemu</a:t>
            </a:r>
            <a:r>
              <a:rPr lang="en-US" b="0" i="0" dirty="0">
                <a:solidFill>
                  <a:srgbClr val="C3C8CF"/>
                </a:solidFill>
                <a:effectLst/>
                <a:latin typeface="walsheim"/>
              </a:rPr>
              <a:t> kernel file is used for the goldfish emulator.</a:t>
            </a:r>
          </a:p>
          <a:p>
            <a:pPr algn="l" fontAlgn="base"/>
            <a:endParaRPr dirty="0">
              <a:uFillTx/>
            </a:endParaRPr>
          </a:p>
        </p:txBody>
      </p:sp>
    </p:spTree>
    <p:extLst>
      <p:ext uri="{BB962C8B-B14F-4D97-AF65-F5344CB8AC3E}">
        <p14:creationId xmlns:p14="http://schemas.microsoft.com/office/powerpoint/2010/main" val="3651850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From the preceding output, we can see that QEMU version 0.10.50 is used for the goldfish emulator.</a:t>
            </a:r>
            <a:endParaRPr dirty="0">
              <a:uFillTx/>
            </a:endParaRPr>
          </a:p>
        </p:txBody>
      </p:sp>
    </p:spTree>
    <p:extLst>
      <p:ext uri="{BB962C8B-B14F-4D97-AF65-F5344CB8AC3E}">
        <p14:creationId xmlns:p14="http://schemas.microsoft.com/office/powerpoint/2010/main" val="2348629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FFFFFF"/>
                </a:solidFill>
                <a:effectLst/>
                <a:latin typeface="walsheim"/>
              </a:rPr>
              <a:t>The emulator command is a wrapper for QEMU. Any command-line options after </a:t>
            </a:r>
            <a:r>
              <a:rPr lang="en-US" dirty="0"/>
              <a:t>-</a:t>
            </a:r>
            <a:r>
              <a:rPr lang="en-US" dirty="0" err="1"/>
              <a:t>qemu</a:t>
            </a:r>
            <a:r>
              <a:rPr lang="en-US" b="0" i="0" dirty="0">
                <a:solidFill>
                  <a:srgbClr val="FFFFFF"/>
                </a:solidFill>
                <a:effectLst/>
                <a:latin typeface="walsheim"/>
              </a:rPr>
              <a:t> are passed to QEMU as the command lines of QEMU directly.</a:t>
            </a:r>
            <a:br>
              <a:rPr lang="en-US" dirty="0"/>
            </a:br>
            <a:r>
              <a:rPr lang="en-US" b="0" i="0" dirty="0">
                <a:solidFill>
                  <a:srgbClr val="FFFFFF"/>
                </a:solidFill>
                <a:effectLst/>
                <a:latin typeface="walsheim"/>
              </a:rPr>
              <a:t>To find out the emulator version, we can use the following command:</a:t>
            </a:r>
            <a:br>
              <a:rPr lang="en-US" dirty="0"/>
            </a:br>
            <a:r>
              <a:rPr lang="en-US" b="1" dirty="0">
                <a:effectLst/>
              </a:rPr>
              <a:t>$ emulator -version</a:t>
            </a:r>
            <a:br>
              <a:rPr lang="en-US" b="1" dirty="0">
                <a:effectLst/>
              </a:rPr>
            </a:br>
            <a:r>
              <a:rPr lang="en-US" b="0" i="0" dirty="0">
                <a:solidFill>
                  <a:srgbClr val="FFFFFF"/>
                </a:solidFill>
                <a:effectLst/>
                <a:latin typeface="walsheim"/>
              </a:rPr>
              <a:t>The following command will show the QEMU version:</a:t>
            </a:r>
            <a:br>
              <a:rPr lang="en-US" dirty="0"/>
            </a:br>
            <a:r>
              <a:rPr lang="en-US" b="1" dirty="0">
                <a:effectLst/>
              </a:rPr>
              <a:t>$ emulator -</a:t>
            </a:r>
            <a:r>
              <a:rPr lang="en-US" b="1" dirty="0" err="1">
                <a:effectLst/>
              </a:rPr>
              <a:t>qemu</a:t>
            </a:r>
            <a:r>
              <a:rPr lang="en-US" b="1" dirty="0">
                <a:effectLst/>
              </a:rPr>
              <a:t> -version</a:t>
            </a:r>
            <a:endParaRPr dirty="0">
              <a:uFillTx/>
            </a:endParaRPr>
          </a:p>
        </p:txBody>
      </p:sp>
    </p:spTree>
    <p:extLst>
      <p:ext uri="{BB962C8B-B14F-4D97-AF65-F5344CB8AC3E}">
        <p14:creationId xmlns:p14="http://schemas.microsoft.com/office/powerpoint/2010/main" val="31866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Pay attention to the following information on the About Phone screen:</a:t>
            </a:r>
          </a:p>
          <a:p>
            <a:pPr algn="l">
              <a:buFont typeface="Arial" panose="020B0604020202020204" pitchFamily="34" charset="0"/>
              <a:buChar char="•"/>
            </a:pPr>
            <a:r>
              <a:rPr lang="en-US" b="0" i="0" dirty="0">
                <a:solidFill>
                  <a:srgbClr val="FFFFFF"/>
                </a:solidFill>
                <a:effectLst/>
                <a:latin typeface="walsheim"/>
              </a:rPr>
              <a:t>Android version: 7.1</a:t>
            </a:r>
          </a:p>
          <a:p>
            <a:pPr algn="l">
              <a:buFont typeface="Arial" panose="020B0604020202020204" pitchFamily="34" charset="0"/>
              <a:buChar char="•"/>
            </a:pPr>
            <a:r>
              <a:rPr lang="en-US" b="0" i="0" dirty="0">
                <a:solidFill>
                  <a:srgbClr val="FFFFFF"/>
                </a:solidFill>
                <a:effectLst/>
                <a:latin typeface="walsheim"/>
              </a:rPr>
              <a:t>Kernel version: 3.4.67</a:t>
            </a:r>
          </a:p>
          <a:p>
            <a:pPr algn="l">
              <a:buFont typeface="Arial" panose="020B0604020202020204" pitchFamily="34" charset="0"/>
              <a:buChar char="•"/>
            </a:pPr>
            <a:r>
              <a:rPr lang="en-US" b="0" i="0" dirty="0">
                <a:solidFill>
                  <a:srgbClr val="FFFFFF"/>
                </a:solidFill>
                <a:effectLst/>
                <a:latin typeface="walsheim"/>
              </a:rPr>
              <a:t>Build number: sdk_google_phone_x86-userdebug 7.1 NPF26K 3479480 test-keys</a:t>
            </a:r>
          </a:p>
          <a:p>
            <a:pPr algn="l"/>
            <a:r>
              <a:rPr lang="en-US" b="0" i="0" dirty="0">
                <a:solidFill>
                  <a:srgbClr val="C3C8CF"/>
                </a:solidFill>
                <a:effectLst/>
                <a:latin typeface="walsheim"/>
              </a:rPr>
              <a:t>As we can see from the preceding information, the kernel version is 3.4.67 and the filesystem build number is sdk_google_phone_x86-userdebug 7.1 NPF26K 3479480 test-keys for goldfish emulator. In the next section, we can see that </a:t>
            </a:r>
            <a:r>
              <a:rPr lang="en-US" b="0" i="0" dirty="0" err="1">
                <a:solidFill>
                  <a:srgbClr val="C3C8CF"/>
                </a:solidFill>
                <a:effectLst/>
                <a:latin typeface="walsheim"/>
              </a:rPr>
              <a:t>ranchu</a:t>
            </a:r>
            <a:r>
              <a:rPr lang="en-US" b="0" i="0" dirty="0">
                <a:solidFill>
                  <a:srgbClr val="C3C8CF"/>
                </a:solidFill>
                <a:effectLst/>
                <a:latin typeface="walsheim"/>
              </a:rPr>
              <a:t> emulator uses a different kernel version, even though both emulators share the same filesystem.</a:t>
            </a:r>
          </a:p>
          <a:p>
            <a:pPr algn="l"/>
            <a:r>
              <a:rPr lang="en-US" b="0" i="0" dirty="0">
                <a:solidFill>
                  <a:srgbClr val="C3C8CF"/>
                </a:solidFill>
                <a:effectLst/>
                <a:latin typeface="walsheim"/>
              </a:rPr>
              <a:t>The Android system build includes two parts: the AOSP system and an Android-compatible Linux kernel. The build result of the AOSP system includes all image files for the Android system except the kernel image. They are built separately and are also under difference licenses. The preferred license for the AOSP is the Apache Software License, while the Linux kernel is under the GPLv2 License. Be aware of this difference. It also means that the AOSP build doesn't include the kernel build. We have to build the kernel separately. We can also use different kernel images with the same filesystem as in the test of the goldfish and </a:t>
            </a:r>
            <a:r>
              <a:rPr lang="en-US" b="0" i="0" dirty="0" err="1">
                <a:solidFill>
                  <a:srgbClr val="C3C8CF"/>
                </a:solidFill>
                <a:effectLst/>
                <a:latin typeface="walsheim"/>
              </a:rPr>
              <a:t>ranchu</a:t>
            </a:r>
            <a:r>
              <a:rPr lang="en-US" b="0" i="0" dirty="0">
                <a:solidFill>
                  <a:srgbClr val="C3C8CF"/>
                </a:solidFill>
                <a:effectLst/>
                <a:latin typeface="walsheim"/>
              </a:rPr>
              <a:t> emulator.</a:t>
            </a:r>
          </a:p>
          <a:p>
            <a:pPr algn="l"/>
            <a:r>
              <a:rPr lang="en-US" b="0" i="0" dirty="0">
                <a:solidFill>
                  <a:srgbClr val="C3C8CF"/>
                </a:solidFill>
                <a:effectLst/>
                <a:latin typeface="walsheim"/>
              </a:rPr>
              <a:t>When we talk about the Android version, we have to look into the details of the kernel version and filesystem build number.</a:t>
            </a:r>
          </a:p>
          <a:p>
            <a:pPr algn="l" fontAlgn="base"/>
            <a:endParaRPr dirty="0">
              <a:uFillTx/>
            </a:endParaRPr>
          </a:p>
        </p:txBody>
      </p:sp>
    </p:spTree>
    <p:extLst>
      <p:ext uri="{BB962C8B-B14F-4D97-AF65-F5344CB8AC3E}">
        <p14:creationId xmlns:p14="http://schemas.microsoft.com/office/powerpoint/2010/main" val="425460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We can test </a:t>
            </a:r>
            <a:r>
              <a:rPr lang="en-US" dirty="0" err="1">
                <a:effectLst/>
              </a:rPr>
              <a:t>ranchu</a:t>
            </a:r>
            <a:r>
              <a:rPr lang="en-US" dirty="0">
                <a:effectLst/>
              </a:rPr>
              <a:t> emulator as well with the same virtual device. We can use a similar command without the -engine option or with the -engine qemu2 option to start </a:t>
            </a:r>
            <a:r>
              <a:rPr lang="en-US" dirty="0" err="1">
                <a:effectLst/>
              </a:rPr>
              <a:t>ranchu</a:t>
            </a:r>
            <a:r>
              <a:rPr lang="en-US" dirty="0">
                <a:effectLst/>
              </a:rPr>
              <a:t> emulator:</a:t>
            </a:r>
          </a:p>
          <a:p>
            <a:pPr algn="l" fontAlgn="base"/>
            <a:endParaRPr dirty="0">
              <a:uFillTx/>
            </a:endParaRPr>
          </a:p>
        </p:txBody>
      </p:sp>
    </p:spTree>
    <p:extLst>
      <p:ext uri="{BB962C8B-B14F-4D97-AF65-F5344CB8AC3E}">
        <p14:creationId xmlns:p14="http://schemas.microsoft.com/office/powerpoint/2010/main" val="1832441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r>
              <a:rPr lang="en-US" b="0" i="1" dirty="0">
                <a:solidFill>
                  <a:srgbClr val="FFFFFF"/>
                </a:solidFill>
                <a:effectLst/>
              </a:rPr>
              <a:t>whereas systems programming aims to produce software and software platforms which provide services to other software, are performance constrained, or both (e.g. operating systems, computational science applications, game engines and AAA video games, industrial automation, and software as a service applications). "</a:t>
            </a:r>
            <a:br>
              <a:rPr lang="en-US" b="0" i="1" dirty="0">
                <a:solidFill>
                  <a:srgbClr val="FFFFFF"/>
                </a:solidFill>
                <a:effectLst/>
              </a:rPr>
            </a:br>
            <a:endParaRPr lang="en-US" b="0" i="1" dirty="0">
              <a:solidFill>
                <a:srgbClr val="FFFFFF"/>
              </a:solidFill>
              <a:effectLst/>
            </a:endParaRPr>
          </a:p>
          <a:p>
            <a:r>
              <a:rPr lang="en-US" dirty="0">
                <a:effectLst/>
              </a:rPr>
              <a:t>From the preceding definition, we can see that when we talk about system programming we actually deal with the building blocks of the computer system itself. We may depict the system architecture and how it looks like inside the system. As an example, we can refer to system </a:t>
            </a:r>
            <a:r>
              <a:rPr lang="en-US">
                <a:effectLst/>
              </a:rPr>
              <a:t>programming books </a:t>
            </a:r>
            <a:r>
              <a:rPr lang="en-US" dirty="0">
                <a:effectLst/>
              </a:rPr>
              <a:t>for Windows or Linux. The course </a:t>
            </a:r>
            <a:r>
              <a:rPr lang="en-US" i="1" dirty="0">
                <a:effectLst/>
              </a:rPr>
              <a:t>Linux System Programming</a:t>
            </a:r>
            <a:r>
              <a:rPr lang="en-US" dirty="0">
                <a:effectLst/>
              </a:rPr>
              <a:t> published by O'Reilly Media, Inc. includes topics about f</a:t>
            </a:r>
            <a:r>
              <a:rPr lang="en-US" i="1" dirty="0">
                <a:effectLst/>
              </a:rPr>
              <a:t>ile I/O</a:t>
            </a:r>
            <a:r>
              <a:rPr lang="en-US" dirty="0">
                <a:effectLst/>
              </a:rPr>
              <a:t>, </a:t>
            </a:r>
            <a:r>
              <a:rPr lang="en-US" i="1" dirty="0">
                <a:effectLst/>
              </a:rPr>
              <a:t>process management</a:t>
            </a:r>
            <a:r>
              <a:rPr lang="en-US" dirty="0">
                <a:effectLst/>
              </a:rPr>
              <a:t>, </a:t>
            </a:r>
            <a:r>
              <a:rPr lang="en-US" i="1" dirty="0">
                <a:effectLst/>
              </a:rPr>
              <a:t>memory management</a:t>
            </a:r>
            <a:r>
              <a:rPr lang="en-US" dirty="0">
                <a:effectLst/>
              </a:rPr>
              <a:t>, </a:t>
            </a:r>
            <a:r>
              <a:rPr lang="en-US" i="1" dirty="0">
                <a:effectLst/>
              </a:rPr>
              <a:t>interrupt handling</a:t>
            </a:r>
            <a:r>
              <a:rPr lang="en-US" dirty="0">
                <a:effectLst/>
              </a:rPr>
              <a:t>, and so on. There is another course called </a:t>
            </a:r>
            <a:r>
              <a:rPr lang="en-US" i="1" dirty="0">
                <a:effectLst/>
              </a:rPr>
              <a:t>Windows System Programming</a:t>
            </a:r>
            <a:r>
              <a:rPr lang="en-US" dirty="0">
                <a:effectLst/>
              </a:rPr>
              <a:t> published by Addison-Wesley Professional that includes very similar topics to its Linux counterpart.</a:t>
            </a:r>
          </a:p>
          <a:p>
            <a:r>
              <a:rPr lang="en-US" dirty="0">
                <a:effectLst/>
              </a:rPr>
              <a:t>You may expect similar content in this course for Android, but you will find that the topics in this course are quite different from the classic system programming course. First of all, it doesn't really make sense to have a system programming course for Android talk about file I/O, process management, or memory management, because the </a:t>
            </a:r>
            <a:r>
              <a:rPr lang="en-US" i="1" dirty="0">
                <a:effectLst/>
              </a:rPr>
              <a:t>Linux System Programming</a:t>
            </a:r>
            <a:r>
              <a:rPr lang="en-US" dirty="0">
                <a:effectLst/>
              </a:rPr>
              <a:t> course can cover almost the same topics for Android (Android uses Linux kernels and device driver models).</a:t>
            </a:r>
          </a:p>
          <a:p>
            <a:r>
              <a:rPr lang="en-US" dirty="0">
                <a:effectLst/>
              </a:rPr>
              <a:t>When you want to explore kernel space system programming, you can </a:t>
            </a:r>
            <a:r>
              <a:rPr lang="en-US">
                <a:effectLst/>
              </a:rPr>
              <a:t>read books </a:t>
            </a:r>
            <a:r>
              <a:rPr lang="en-US" dirty="0">
                <a:effectLst/>
              </a:rPr>
              <a:t>such as </a:t>
            </a:r>
            <a:r>
              <a:rPr lang="en-US" i="1" dirty="0">
                <a:effectLst/>
              </a:rPr>
              <a:t>Linux Device Drivers</a:t>
            </a:r>
            <a:r>
              <a:rPr lang="en-US" dirty="0">
                <a:effectLst/>
              </a:rPr>
              <a:t> by O'Reilly or </a:t>
            </a:r>
            <a:r>
              <a:rPr lang="en-US" i="1" dirty="0">
                <a:effectLst/>
              </a:rPr>
              <a:t>Essential Linux Device Drivers</a:t>
            </a:r>
            <a:r>
              <a:rPr lang="en-US" dirty="0">
                <a:effectLst/>
              </a:rPr>
              <a:t> from Prentice Hall. When you want to explore user space system programming, you can read the course that I mentioned before, </a:t>
            </a:r>
            <a:r>
              <a:rPr lang="en-US" i="1" dirty="0">
                <a:effectLst/>
              </a:rPr>
              <a:t>Linux System Programming</a:t>
            </a:r>
            <a:r>
              <a:rPr lang="en-US" dirty="0">
                <a:effectLst/>
              </a:rPr>
              <a:t> by O'Reilly. Then you may wonder, Do we need an </a:t>
            </a:r>
            <a:r>
              <a:rPr lang="en-US" i="1" dirty="0">
                <a:effectLst/>
              </a:rPr>
              <a:t>Android System Programming</a:t>
            </a:r>
            <a:r>
              <a:rPr lang="en-US" dirty="0">
                <a:effectLst/>
              </a:rPr>
              <a:t> course in this case? To answer this question, it depends on how we look at system programming for Android. Or in other words, it depends on which angle we look at </a:t>
            </a:r>
            <a:r>
              <a:rPr lang="en-US" i="1" dirty="0">
                <a:effectLst/>
              </a:rPr>
              <a:t>Android System Programming</a:t>
            </a:r>
            <a:r>
              <a:rPr lang="en-US" dirty="0">
                <a:effectLst/>
              </a:rPr>
              <a:t> from. We can tell people different things about the same world from different perspectives. In that sense, we may need more than one course to talk about Android system programming.</a:t>
            </a:r>
          </a:p>
          <a:p>
            <a:r>
              <a:rPr lang="en-US" dirty="0">
                <a:effectLst/>
              </a:rPr>
              <a:t>To talk about Android system programming, we can talk about it theoretically or practically. In this course, we will do it practically with a few actual projects and hands-on examples. Our focus will be how to customize the Android system and how to port it to a new platform.</a:t>
            </a:r>
          </a:p>
          <a:p>
            <a:pPr algn="l" fontAlgn="base"/>
            <a:endParaRPr dirty="0">
              <a:uFillTx/>
            </a:endParaRPr>
          </a:p>
        </p:txBody>
      </p:sp>
    </p:spTree>
    <p:extLst>
      <p:ext uri="{BB962C8B-B14F-4D97-AF65-F5344CB8AC3E}">
        <p14:creationId xmlns:p14="http://schemas.microsoft.com/office/powerpoint/2010/main" val="403153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a:t>
            </a:r>
            <a:r>
              <a:rPr lang="en-US" b="0" i="0" dirty="0" err="1">
                <a:solidFill>
                  <a:srgbClr val="C3C8CF"/>
                </a:solidFill>
                <a:effectLst/>
                <a:latin typeface="walsheim"/>
              </a:rPr>
              <a:t>ranchu</a:t>
            </a:r>
            <a:r>
              <a:rPr lang="en-US" b="0" i="0" dirty="0">
                <a:solidFill>
                  <a:srgbClr val="C3C8CF"/>
                </a:solidFill>
                <a:effectLst/>
                <a:latin typeface="walsheim"/>
              </a:rPr>
              <a:t> uses a much newer QEMU version that can support many new features, which we will discuss later in this course.</a:t>
            </a:r>
            <a:endParaRPr dirty="0">
              <a:uFillTx/>
            </a:endParaRPr>
          </a:p>
        </p:txBody>
      </p:sp>
    </p:spTree>
    <p:extLst>
      <p:ext uri="{BB962C8B-B14F-4D97-AF65-F5344CB8AC3E}">
        <p14:creationId xmlns:p14="http://schemas.microsoft.com/office/powerpoint/2010/main" val="3965722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the </a:t>
            </a:r>
            <a:r>
              <a:rPr lang="en-US" b="0" i="0" dirty="0" err="1">
                <a:solidFill>
                  <a:srgbClr val="C3C8CF"/>
                </a:solidFill>
                <a:effectLst/>
                <a:latin typeface="walsheim"/>
              </a:rPr>
              <a:t>ranchu</a:t>
            </a:r>
            <a:r>
              <a:rPr lang="en-US" b="0" i="0" dirty="0">
                <a:solidFill>
                  <a:srgbClr val="C3C8CF"/>
                </a:solidFill>
                <a:effectLst/>
                <a:latin typeface="walsheim"/>
              </a:rPr>
              <a:t> emulator uses the kernel version 3.10.0, which is different from the goldfish emulator. The filesystem build is the same as for the goldfish emulator.</a:t>
            </a:r>
            <a:endParaRPr dirty="0">
              <a:uFillTx/>
            </a:endParaRPr>
          </a:p>
        </p:txBody>
      </p:sp>
    </p:spTree>
    <p:extLst>
      <p:ext uri="{BB962C8B-B14F-4D97-AF65-F5344CB8AC3E}">
        <p14:creationId xmlns:p14="http://schemas.microsoft.com/office/powerpoint/2010/main" val="88247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While the Google website and other sources can give general guidelines and procedures about the AOSP build, in this section we will look specifically at how to build AOSP for Android emulator image for API level 25.</a:t>
            </a:r>
          </a:p>
          <a:p>
            <a:r>
              <a:rPr lang="en-US" b="0" dirty="0">
                <a:solidFill>
                  <a:srgbClr val="FFFFFF"/>
                </a:solidFill>
                <a:effectLst/>
              </a:rPr>
              <a:t>The AOSP build environment</a:t>
            </a:r>
          </a:p>
          <a:p>
            <a:r>
              <a:rPr lang="en-US" dirty="0">
                <a:effectLst/>
              </a:rPr>
              <a:t>Since we want to set up a build environment for API level 25, you can refer to the table of AOSP releases for the basic requirements about the host and JDK. It is recommended to use the Ubuntu 14.04 64-bit host with Open JDK 8. For the hardware requirement, you may want to have a powerful enough computer with at least 8 GB RAM and 500 GB hard disk space.</a:t>
            </a:r>
          </a:p>
          <a:p>
            <a:pPr algn="l" fontAlgn="base"/>
            <a:endParaRPr dirty="0">
              <a:uFillTx/>
            </a:endParaRPr>
          </a:p>
        </p:txBody>
      </p:sp>
    </p:spTree>
    <p:extLst>
      <p:ext uri="{BB962C8B-B14F-4D97-AF65-F5344CB8AC3E}">
        <p14:creationId xmlns:p14="http://schemas.microsoft.com/office/powerpoint/2010/main" val="4221353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use the Ubuntu 14.04 64-bit version as our host operating system. After installing Ubuntu 14.04, the first thing you have to do is to install all necessary software packages as follows. </a:t>
            </a:r>
            <a:endParaRPr dirty="0">
              <a:uFillTx/>
            </a:endParaRPr>
          </a:p>
        </p:txBody>
      </p:sp>
    </p:spTree>
    <p:extLst>
      <p:ext uri="{BB962C8B-B14F-4D97-AF65-F5344CB8AC3E}">
        <p14:creationId xmlns:p14="http://schemas.microsoft.com/office/powerpoint/2010/main" val="1917728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dirty="0">
              <a:uFillTx/>
            </a:endParaRPr>
          </a:p>
          <a:p>
            <a:pPr algn="l" fontAlgn="base"/>
            <a:r>
              <a:rPr lang="en-US" b="0" i="0" dirty="0">
                <a:solidFill>
                  <a:srgbClr val="C3C8CF"/>
                </a:solidFill>
                <a:effectLst/>
                <a:latin typeface="walsheim"/>
              </a:rPr>
              <a:t>For Android 7, we need to use OpenJDK 8 to build. There are no available supported OpenJDK 8 packages for Ubuntu 14.04 yet, but the Ubuntu 15.04 OpenJDK 8 packages have been used successfully with Ubuntu 14.04. We need to install OpenJDK 8 on Ubuntu 14.04 using the following instructions.</a:t>
            </a:r>
            <a:endParaRPr dirty="0">
              <a:uFillTx/>
            </a:endParaRPr>
          </a:p>
        </p:txBody>
      </p:sp>
    </p:spTree>
    <p:extLst>
      <p:ext uri="{BB962C8B-B14F-4D97-AF65-F5344CB8AC3E}">
        <p14:creationId xmlns:p14="http://schemas.microsoft.com/office/powerpoint/2010/main" val="217304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Optionally, confirm the checksums of the downloaded files against the SHA256 string listed with each preceding package.</a:t>
            </a:r>
            <a:endParaRPr dirty="0">
              <a:uFillTx/>
            </a:endParaRPr>
          </a:p>
        </p:txBody>
      </p:sp>
    </p:spTree>
    <p:extLst>
      <p:ext uri="{BB962C8B-B14F-4D97-AF65-F5344CB8AC3E}">
        <p14:creationId xmlns:p14="http://schemas.microsoft.com/office/powerpoint/2010/main" val="3395581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866798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have a build environment ready now. You may want to refer to Google's website to set up other things. For example, we may want to use cache to speed up the build or set up a separate output directory out of the AOSP tree.</a:t>
            </a:r>
            <a:endParaRPr dirty="0">
              <a:uFillTx/>
            </a:endParaRPr>
          </a:p>
        </p:txBody>
      </p:sp>
    </p:spTree>
    <p:extLst>
      <p:ext uri="{BB962C8B-B14F-4D97-AF65-F5344CB8AC3E}">
        <p14:creationId xmlns:p14="http://schemas.microsoft.com/office/powerpoint/2010/main" val="1120448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95555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28928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en-US" dirty="0">
                <a:effectLst/>
              </a:rPr>
              <a:t>You may know that Android application programming uses the Java language and Android system programming using Java, C/C++, or assembly languages. To make it simple, we can treat everything other than application programming in the Android world as the scope of system programming. In this sense, the Android framework is also in the scope of system programming.</a:t>
            </a:r>
          </a:p>
          <a:p>
            <a:r>
              <a:rPr lang="en-US" dirty="0">
                <a:effectLst/>
              </a:rPr>
              <a:t>From the perspective of the audiences of this course, they may want to learn more about the layers they may touch on in their project work. The Android framework is a layer that will be changed by Google only in most cases. From this point of view, we won't spend too much time talking about the framework itself. Instead, we will focus on how to port the system including the Android framework from the standard platforms in </a:t>
            </a:r>
            <a:r>
              <a:rPr lang="en-US" b="1" dirty="0">
                <a:effectLst/>
              </a:rPr>
              <a:t>Android Open Source Project</a:t>
            </a:r>
            <a:r>
              <a:rPr lang="en-US" dirty="0">
                <a:effectLst/>
              </a:rPr>
              <a:t> (</a:t>
            </a:r>
            <a:r>
              <a:rPr lang="en-US" b="1" dirty="0">
                <a:effectLst/>
              </a:rPr>
              <a:t>AOSP</a:t>
            </a:r>
            <a:r>
              <a:rPr lang="en-US" dirty="0">
                <a:effectLst/>
              </a:rPr>
              <a:t>) to other platforms. We will focus on the layers that need to be changed during the porting process in this course.</a:t>
            </a:r>
          </a:p>
          <a:p>
            <a:r>
              <a:rPr lang="en-US" dirty="0">
                <a:effectLst/>
              </a:rPr>
              <a:t>After we have done the porting work, a new Android system will be available. One thing that we need to do for the new system is deliver the changes for the new system to the end users from time to time. It could be a major system update or bug fixing. This is supported by </a:t>
            </a:r>
            <a:r>
              <a:rPr lang="en-US" b="1" dirty="0">
                <a:effectLst/>
              </a:rPr>
              <a:t>over-the-air</a:t>
            </a:r>
            <a:r>
              <a:rPr lang="en-US" dirty="0">
                <a:effectLst/>
              </a:rPr>
              <a:t> (</a:t>
            </a:r>
            <a:r>
              <a:rPr lang="en-US" b="1" dirty="0">
                <a:effectLst/>
              </a:rPr>
              <a:t>OTA</a:t>
            </a:r>
            <a:r>
              <a:rPr lang="en-US" dirty="0">
                <a:effectLst/>
              </a:rPr>
              <a:t>) updates in Android. This is also one of the topics in this course.</a:t>
            </a:r>
          </a:p>
          <a:p>
            <a:r>
              <a:rPr lang="en-US" dirty="0">
                <a:effectLst/>
              </a:rPr>
              <a:t>Traditionally, all Unix programming was system-level programming. Unix or Linux programming is built around three cornerstones, which are system calls, the C library, and the C compiler. This is true for Android system programming as well. On top of the system calls and C library, Android has an additional layer of abstraction for the Android application level. This is the Android framework and Java virtual machine.</a:t>
            </a:r>
          </a:p>
          <a:p>
            <a:r>
              <a:rPr lang="en-US" dirty="0">
                <a:effectLst/>
              </a:rPr>
              <a:t>In that sense, most Android applications are built using Android SDK and Java language. You may be wondering whether it is possible to do Android application development using C/C++ or even do system level programming using Java. Yes, all these are possible. Besides Android SDK, we can also develop native applications using Android NDK. There are also a lot of Android framework components developed using the Java language. We can even develop Android applications using C# with Visual Studio (Xamarin). However, we won't go to that kind of complexity in this course. We will focus on the layers below the application framework. Again, the focus will be on customizing and extending the existing system or porting the entire system to a new hardware platform.</a:t>
            </a:r>
          </a:p>
          <a:p>
            <a:r>
              <a:rPr lang="en-US" dirty="0">
                <a:effectLst/>
              </a:rPr>
              <a:t>The reason why we will focus on the porting of Android systems and the customization of Android systems is because these are what most people working on the Android system level will do. After Google releases a new version of Android, silicon vendors need to port the new version to their reference platform. When OEM/ODM companies get the reference platform, they have to customize the reference platform to their products. The customization includes the build of the initial system itself and the deployment of the updates to the deployed system. In the first part of this course, we will discuss the porting of Android systems. In the second part of this course, we will discuss how to update the existing system.</a:t>
            </a:r>
          </a:p>
          <a:p>
            <a:pPr algn="l" fontAlgn="base"/>
            <a:endParaRPr dirty="0">
              <a:uFillTx/>
            </a:endParaRPr>
          </a:p>
        </p:txBody>
      </p:sp>
    </p:spTree>
    <p:extLst>
      <p:ext uri="{BB962C8B-B14F-4D97-AF65-F5344CB8AC3E}">
        <p14:creationId xmlns:p14="http://schemas.microsoft.com/office/powerpoint/2010/main" val="3662287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Pay attention to the AOSP tag </a:t>
            </a:r>
            <a:r>
              <a:rPr lang="en-US" dirty="0"/>
              <a:t>android-7.1.1_r4</a:t>
            </a:r>
            <a:r>
              <a:rPr lang="en-US" b="0" i="0" dirty="0">
                <a:solidFill>
                  <a:srgbClr val="C3C8CF"/>
                </a:solidFill>
                <a:effectLst/>
                <a:latin typeface="walsheim"/>
              </a:rPr>
              <a:t> here. This is the version of AOSP source code that we use throughout this course.</a:t>
            </a:r>
            <a:endParaRPr dirty="0">
              <a:uFillTx/>
            </a:endParaRPr>
          </a:p>
        </p:txBody>
      </p:sp>
    </p:spTree>
    <p:extLst>
      <p:ext uri="{BB962C8B-B14F-4D97-AF65-F5344CB8AC3E}">
        <p14:creationId xmlns:p14="http://schemas.microsoft.com/office/powerpoint/2010/main" val="956814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Pay attention to the AOSP tag </a:t>
            </a:r>
            <a:r>
              <a:rPr lang="en-US" dirty="0"/>
              <a:t>android-7.1.1_r4</a:t>
            </a:r>
            <a:r>
              <a:rPr lang="en-US" b="0" i="0" dirty="0">
                <a:solidFill>
                  <a:srgbClr val="C3C8CF"/>
                </a:solidFill>
                <a:effectLst/>
                <a:latin typeface="walsheim"/>
              </a:rPr>
              <a:t> here. This is the version of AOSP source code that we use throughout this course.</a:t>
            </a:r>
            <a:endParaRPr dirty="0">
              <a:uFillTx/>
            </a:endParaRPr>
          </a:p>
        </p:txBody>
      </p:sp>
    </p:spTree>
    <p:extLst>
      <p:ext uri="{BB962C8B-B14F-4D97-AF65-F5344CB8AC3E}">
        <p14:creationId xmlns:p14="http://schemas.microsoft.com/office/powerpoint/2010/main" val="87191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the AOSP source code as the base for our development. To reuse some of the existing open source projects that are not included in AOSP, we have to modify the repo manifest from time to time. This involves changing the repo configuration. To work more efficiently, we can use a local mirror. It can save a lot of time to create a local mirror instead of downloading source code from remote repositories for all configuration changes. It may take hours to change a configuration from a remote repository, but it will need just a few minutes with the local repository.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we work with open source projects, the server to host the project may change from time to time. It is always good to have your own mirror so that we won't rely too much on the remote repositories. With a local mirror, we can still work without too much impact even though the remote server may be not available for a certain period. This is exactly the issue that I face when I try to integrate Android-x86 projects in the later part of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 will explain how to create a mixed local mirror of AOSP, Android-x86, and GitHub in this section.</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07854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and manage repository mirrors, we need to understand the repo command and the directory structure managed by repo a little more. The repo command deals with a XML file manifest and it stores everything in a folder called .repo.</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algn="l"/>
            <a:r>
              <a:rPr lang="en-US" b="0" i="0" dirty="0">
                <a:solidFill>
                  <a:srgbClr val="C3C8CF"/>
                </a:solidFill>
                <a:effectLst/>
                <a:latin typeface="walsheim"/>
              </a:rPr>
              <a:t>Three folders and a symbolic link are created. The following is an explanation of each:</a:t>
            </a:r>
          </a:p>
          <a:p>
            <a:pPr algn="l">
              <a:buFont typeface="Arial" panose="020B0604020202020204" pitchFamily="34" charset="0"/>
              <a:buChar char="•"/>
            </a:pPr>
            <a:r>
              <a:rPr lang="en-US" b="0" i="0" dirty="0">
                <a:solidFill>
                  <a:srgbClr val="FFFFFF"/>
                </a:solidFill>
                <a:effectLst/>
                <a:latin typeface="walsheim"/>
              </a:rPr>
              <a:t>manifests: This is a working copy of the Git repository of the manifest itself.</a:t>
            </a:r>
          </a:p>
          <a:p>
            <a:pPr algn="l">
              <a:buFont typeface="Arial" panose="020B0604020202020204" pitchFamily="34" charset="0"/>
              <a:buChar char="•"/>
            </a:pPr>
            <a:r>
              <a:rPr lang="en-US" b="0" i="0" dirty="0" err="1">
                <a:solidFill>
                  <a:srgbClr val="FFFFFF"/>
                </a:solidFill>
                <a:effectLst/>
                <a:latin typeface="walsheim"/>
              </a:rPr>
              <a:t>manifests.git</a:t>
            </a:r>
            <a:r>
              <a:rPr lang="en-US" b="0" i="0" dirty="0">
                <a:solidFill>
                  <a:srgbClr val="FFFFFF"/>
                </a:solidFill>
                <a:effectLst/>
                <a:latin typeface="walsheim"/>
              </a:rPr>
              <a:t>: This is the Git repository of the manifest. The manifest itself is under the version control using Git.</a:t>
            </a:r>
          </a:p>
          <a:p>
            <a:pPr algn="l">
              <a:buFont typeface="Arial" panose="020B0604020202020204" pitchFamily="34" charset="0"/>
              <a:buChar char="•"/>
            </a:pPr>
            <a:r>
              <a:rPr lang="en-US" b="0" i="0" dirty="0">
                <a:solidFill>
                  <a:srgbClr val="FFFFFF"/>
                </a:solidFill>
                <a:effectLst/>
                <a:latin typeface="walsheim"/>
              </a:rPr>
              <a:t>manifest.xml: This is a symbolic link to the file .repo/manifests/default.xml. This file is the main configuration file used by repo. We will look into the details later.</a:t>
            </a:r>
          </a:p>
          <a:p>
            <a:pPr algn="l">
              <a:buFont typeface="Arial" panose="020B0604020202020204" pitchFamily="34" charset="0"/>
              <a:buChar char="•"/>
            </a:pPr>
            <a:r>
              <a:rPr lang="en-US" b="0" i="0" dirty="0">
                <a:solidFill>
                  <a:srgbClr val="FFFFFF"/>
                </a:solidFill>
                <a:effectLst/>
                <a:latin typeface="walsheim"/>
              </a:rPr>
              <a:t>repo: The repo tool itself is written in the Python language. Python scripts are stored in this folder.</a:t>
            </a:r>
          </a:p>
          <a:p>
            <a:pPr algn="l" fontAlgn="base"/>
            <a:endParaRPr dirty="0">
              <a:uFillTx/>
            </a:endParaRPr>
          </a:p>
        </p:txBody>
      </p:sp>
    </p:spTree>
    <p:extLst>
      <p:ext uri="{BB962C8B-B14F-4D97-AF65-F5344CB8AC3E}">
        <p14:creationId xmlns:p14="http://schemas.microsoft.com/office/powerpoint/2010/main" val="1117859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sz="3600" b="0" i="0" dirty="0">
                <a:solidFill>
                  <a:srgbClr val="C3C8CF"/>
                </a:solidFill>
                <a:effectLst/>
                <a:latin typeface="walsheim"/>
              </a:rPr>
              <a:t>The following is an explanation of the newly created file and folders:</a:t>
            </a:r>
          </a:p>
          <a:p>
            <a:pPr algn="l">
              <a:buFont typeface="Arial" panose="020B0604020202020204" pitchFamily="34" charset="0"/>
              <a:buChar char="•"/>
            </a:pPr>
            <a:r>
              <a:rPr lang="en-US" sz="3600" b="0" i="0" dirty="0" err="1">
                <a:solidFill>
                  <a:srgbClr val="FFFFFF"/>
                </a:solidFill>
                <a:effectLst/>
                <a:latin typeface="walsheim"/>
              </a:rPr>
              <a:t>project.list</a:t>
            </a:r>
            <a:r>
              <a:rPr lang="en-US" sz="3600" b="0" i="0" dirty="0">
                <a:solidFill>
                  <a:srgbClr val="FFFFFF"/>
                </a:solidFill>
                <a:effectLst/>
                <a:latin typeface="walsheim"/>
              </a:rPr>
              <a:t>: This is a list of all projects downloaded.</a:t>
            </a:r>
          </a:p>
          <a:p>
            <a:pPr algn="l">
              <a:buFont typeface="Arial" panose="020B0604020202020204" pitchFamily="34" charset="0"/>
              <a:buChar char="•"/>
            </a:pPr>
            <a:r>
              <a:rPr lang="en-US" sz="3600" b="0" i="0" dirty="0">
                <a:solidFill>
                  <a:srgbClr val="FFFFFF"/>
                </a:solidFill>
                <a:effectLst/>
                <a:latin typeface="walsheim"/>
              </a:rPr>
              <a:t>project-objects: This is a copy of the remote repository.</a:t>
            </a:r>
          </a:p>
          <a:p>
            <a:pPr algn="l">
              <a:buFont typeface="Arial" panose="020B0604020202020204" pitchFamily="34" charset="0"/>
              <a:buChar char="•"/>
            </a:pPr>
            <a:r>
              <a:rPr lang="en-US" sz="3600" b="0" i="0" dirty="0">
                <a:solidFill>
                  <a:srgbClr val="FFFFFF"/>
                </a:solidFill>
                <a:effectLst/>
                <a:latin typeface="walsheim"/>
              </a:rPr>
              <a:t>projects: This is the repository hierarchy matching the working copy. The path may be rearranged after a repository is copied to local. The contents in this folder are symbolic links to the items in project-objects.</a:t>
            </a:r>
          </a:p>
        </p:txBody>
      </p:sp>
    </p:spTree>
    <p:extLst>
      <p:ext uri="{BB962C8B-B14F-4D97-AF65-F5344CB8AC3E}">
        <p14:creationId xmlns:p14="http://schemas.microsoft.com/office/powerpoint/2010/main" val="2009515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algn="l"/>
            <a:r>
              <a:rPr lang="en-US" sz="5400" b="0" i="0" dirty="0">
                <a:solidFill>
                  <a:srgbClr val="C3C8CF"/>
                </a:solidFill>
                <a:effectLst/>
                <a:latin typeface="walsheim"/>
              </a:rPr>
              <a:t>The most important file in the </a:t>
            </a:r>
            <a:r>
              <a:rPr lang="en-US" sz="5400" dirty="0"/>
              <a:t>.repo</a:t>
            </a:r>
            <a:r>
              <a:rPr lang="en-US" sz="5400" b="0" i="0" dirty="0">
                <a:solidFill>
                  <a:srgbClr val="C3C8CF"/>
                </a:solidFill>
                <a:effectLst/>
                <a:latin typeface="walsheim"/>
              </a:rPr>
              <a:t> folder is </a:t>
            </a:r>
            <a:r>
              <a:rPr lang="en-US" sz="5400" dirty="0"/>
              <a:t>.repo/manifests/default.xml</a:t>
            </a:r>
            <a:r>
              <a:rPr lang="en-US" sz="5400" b="0" i="0" dirty="0">
                <a:solidFill>
                  <a:srgbClr val="C3C8CF"/>
                </a:solidFill>
                <a:effectLst/>
                <a:latin typeface="walsheim"/>
              </a:rPr>
              <a:t> or its symbolic link </a:t>
            </a:r>
            <a:r>
              <a:rPr lang="en-US" sz="5400" dirty="0"/>
              <a:t>manifest.xml</a:t>
            </a:r>
            <a:r>
              <a:rPr lang="en-US" sz="5400" b="0" i="0" dirty="0">
                <a:solidFill>
                  <a:srgbClr val="C3C8CF"/>
                </a:solidFill>
                <a:effectLst/>
                <a:latin typeface="walsheim"/>
              </a:rPr>
              <a:t>. The detailed specification of this file can be found in the document under the </a:t>
            </a:r>
            <a:r>
              <a:rPr lang="en-US" sz="5400" dirty="0"/>
              <a:t>.repo</a:t>
            </a:r>
            <a:r>
              <a:rPr lang="en-US" sz="5400" b="0" i="0" dirty="0">
                <a:solidFill>
                  <a:srgbClr val="C3C8CF"/>
                </a:solidFill>
                <a:effectLst/>
                <a:latin typeface="walsheim"/>
              </a:rPr>
              <a:t> folder at </a:t>
            </a:r>
            <a:r>
              <a:rPr lang="en-US" sz="5400" dirty="0"/>
              <a:t>.repo/repo/docs/manifest-format.txt</a:t>
            </a:r>
            <a:r>
              <a:rPr lang="en-US" sz="5400" b="0" i="0" dirty="0">
                <a:solidFill>
                  <a:srgbClr val="C3C8CF"/>
                </a:solidFill>
                <a:effectLst/>
                <a:latin typeface="walsheim"/>
              </a:rPr>
              <a:t>. We won't go into any details, but let's take look at the most commonly used elements.</a:t>
            </a:r>
          </a:p>
          <a:p>
            <a:pPr algn="l"/>
            <a:endParaRPr lang="en-US" sz="5400" b="0" i="0" dirty="0">
              <a:solidFill>
                <a:srgbClr val="C3C8CF"/>
              </a:solidFill>
              <a:effectLst/>
              <a:latin typeface="walsheim"/>
            </a:endParaRPr>
          </a:p>
          <a:p>
            <a:pPr algn="l"/>
            <a:r>
              <a:rPr lang="en-US" sz="5400" b="0" i="0" dirty="0">
                <a:solidFill>
                  <a:srgbClr val="C3C8CF"/>
                </a:solidFill>
                <a:effectLst/>
                <a:latin typeface="walsheim"/>
              </a:rPr>
              <a:t>In the preceding code snippet, we can see that there are three XML elements inside manifest:</a:t>
            </a:r>
          </a:p>
          <a:p>
            <a:pPr algn="l">
              <a:buFont typeface="Arial" panose="020B0604020202020204" pitchFamily="34" charset="0"/>
              <a:buChar char="•"/>
            </a:pPr>
            <a:r>
              <a:rPr lang="en-US" sz="5400" b="0" i="0" dirty="0">
                <a:solidFill>
                  <a:srgbClr val="FFFFFF"/>
                </a:solidFill>
                <a:effectLst/>
                <a:latin typeface="walsheim"/>
              </a:rPr>
              <a:t>remote: The remote element provides the details about remote repository. We can give it a name such as </a:t>
            </a:r>
            <a:r>
              <a:rPr lang="en-US" sz="5400" b="0" i="0" dirty="0" err="1">
                <a:solidFill>
                  <a:srgbClr val="FFFFFF"/>
                </a:solidFill>
                <a:effectLst/>
                <a:latin typeface="walsheim"/>
              </a:rPr>
              <a:t>aosp</a:t>
            </a:r>
            <a:r>
              <a:rPr lang="en-US" sz="5400" b="0" i="0" dirty="0">
                <a:solidFill>
                  <a:srgbClr val="FFFFFF"/>
                </a:solidFill>
                <a:effectLst/>
                <a:latin typeface="walsheim"/>
              </a:rPr>
              <a:t>. The URL of the remote repository can be specified in the fetch field. It can be a relative path or a full path.</a:t>
            </a:r>
          </a:p>
          <a:p>
            <a:pPr algn="l">
              <a:buFont typeface="Arial" panose="020B0604020202020204" pitchFamily="34" charset="0"/>
              <a:buChar char="•"/>
            </a:pPr>
            <a:r>
              <a:rPr lang="en-US" sz="5400" b="0" i="0" dirty="0">
                <a:solidFill>
                  <a:srgbClr val="FFFFFF"/>
                </a:solidFill>
                <a:effectLst/>
                <a:latin typeface="walsheim"/>
              </a:rPr>
              <a:t>default: There are multiple remote elements that can be specified in manifest. The default element defines which remote is the default one.</a:t>
            </a:r>
          </a:p>
          <a:p>
            <a:pPr algn="l">
              <a:buFont typeface="Arial" panose="020B0604020202020204" pitchFamily="34" charset="0"/>
              <a:buChar char="•"/>
            </a:pPr>
            <a:r>
              <a:rPr lang="en-US" sz="5400" b="0" i="0" dirty="0">
                <a:solidFill>
                  <a:srgbClr val="FFFFFF"/>
                </a:solidFill>
                <a:effectLst/>
                <a:latin typeface="walsheim"/>
              </a:rPr>
              <a:t>project: Each project element defines a Git repository. The path field supplies the local path after it is downloaded. The name field supplies the remote path of the Git repository. The revision field supplies the branch that we want to get and the remote field tells us which remote server we use to get the Git repository.</a:t>
            </a:r>
          </a:p>
          <a:p>
            <a:pPr algn="l"/>
            <a:r>
              <a:rPr lang="en-US" sz="5400" b="0" i="0" dirty="0">
                <a:solidFill>
                  <a:srgbClr val="C3C8CF"/>
                </a:solidFill>
                <a:effectLst/>
                <a:latin typeface="walsheim"/>
              </a:rPr>
              <a:t>There are other XML elements that can be used in manifest as well. You can find out what they are by looking at the preceding specification yourself.</a:t>
            </a:r>
          </a:p>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4274997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1321654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endParaRPr lang="en-US" sz="3600" b="0" i="0" dirty="0">
              <a:solidFill>
                <a:srgbClr val="FFFFFF"/>
              </a:solidFill>
              <a:effectLst/>
              <a:latin typeface="walsheim"/>
            </a:endParaRPr>
          </a:p>
        </p:txBody>
      </p:sp>
    </p:spTree>
    <p:extLst>
      <p:ext uri="{BB962C8B-B14F-4D97-AF65-F5344CB8AC3E}">
        <p14:creationId xmlns:p14="http://schemas.microsoft.com/office/powerpoint/2010/main" val="1211016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algn="l"/>
            <a:r>
              <a:rPr lang="en-US" sz="5400" b="0" i="0" dirty="0">
                <a:solidFill>
                  <a:srgbClr val="C3C8CF"/>
                </a:solidFill>
                <a:effectLst/>
                <a:latin typeface="walsheim"/>
              </a:rPr>
              <a:t>From the preceding commands, we can see that we actually use a different manifest to create a mirror. If we look at the content of the manifest for a mirror, we can see the following XML code:</a:t>
            </a:r>
          </a:p>
          <a:p>
            <a:pPr algn="l"/>
            <a:endParaRPr lang="en-US" sz="5400" b="0" i="0" dirty="0">
              <a:solidFill>
                <a:srgbClr val="C3C8CF"/>
              </a:solidFill>
              <a:effectLst/>
              <a:latin typeface="walsheim"/>
            </a:endParaRPr>
          </a:p>
          <a:p>
            <a:pPr algn="l"/>
            <a:r>
              <a:rPr lang="en-US" sz="5400" b="0" i="0" dirty="0">
                <a:solidFill>
                  <a:srgbClr val="C3C8CF"/>
                </a:solidFill>
                <a:effectLst/>
                <a:latin typeface="walsheim"/>
              </a:rPr>
              <a:t>We can see that for all projects, there are only the project names without other information in each project item. This is because we actually copy each Git repository to the local as a bare Git repository. We won't check out a working copy, so we don't need to worry about the version.</a:t>
            </a:r>
            <a:endParaRPr lang="en-US" sz="3600" b="0" i="0" dirty="0">
              <a:solidFill>
                <a:srgbClr val="FFFFFF"/>
              </a:solidFill>
              <a:effectLst/>
              <a:latin typeface="walsheim"/>
            </a:endParaRPr>
          </a:p>
        </p:txBody>
      </p:sp>
    </p:spTree>
    <p:extLst>
      <p:ext uri="{BB962C8B-B14F-4D97-AF65-F5344CB8AC3E}">
        <p14:creationId xmlns:p14="http://schemas.microsoft.com/office/powerpoint/2010/main" val="2451640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a:r>
              <a:rPr lang="en-US" sz="8000" b="0" i="0" dirty="0">
                <a:solidFill>
                  <a:srgbClr val="C3C8CF"/>
                </a:solidFill>
                <a:effectLst/>
                <a:latin typeface="walsheim"/>
              </a:rPr>
              <a:t>If we look at the manifest to check out a working copy, we will see the following:</a:t>
            </a:r>
          </a:p>
          <a:p>
            <a:pPr algn="l"/>
            <a:endParaRPr lang="en-US" sz="8000" b="0" i="0" dirty="0">
              <a:solidFill>
                <a:srgbClr val="C3C8CF"/>
              </a:solidFill>
              <a:effectLst/>
              <a:latin typeface="walsheim"/>
            </a:endParaRPr>
          </a:p>
          <a:p>
            <a:pPr algn="l"/>
            <a:r>
              <a:rPr lang="en-US" sz="3600" b="0" i="0" dirty="0">
                <a:solidFill>
                  <a:srgbClr val="FFFFFF"/>
                </a:solidFill>
                <a:effectLst/>
                <a:latin typeface="walsheim"/>
              </a:rPr>
              <a:t>It includes more items than the one to create a mirror. The name field specifies the path at the remote repository and the path field specifies the local path after the repository is downloaded to the local. We also need to specify revision that we want to retrieve.</a:t>
            </a:r>
          </a:p>
        </p:txBody>
      </p:sp>
    </p:spTree>
    <p:extLst>
      <p:ext uri="{BB962C8B-B14F-4D97-AF65-F5344CB8AC3E}">
        <p14:creationId xmlns:p14="http://schemas.microsoft.com/office/powerpoint/2010/main" val="198162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If we consider the architecture of Android in the right-hand side of the following figure, we can see that most porting work will focus on the </a:t>
            </a:r>
            <a:r>
              <a:rPr lang="en-US" b="1" i="0" dirty="0">
                <a:solidFill>
                  <a:srgbClr val="C3C8CF"/>
                </a:solidFill>
                <a:effectLst/>
                <a:latin typeface="walsheim"/>
              </a:rPr>
              <a:t>Kernel</a:t>
            </a:r>
            <a:r>
              <a:rPr lang="en-US" b="0" i="0" dirty="0">
                <a:solidFill>
                  <a:srgbClr val="C3C8CF"/>
                </a:solidFill>
                <a:effectLst/>
                <a:latin typeface="walsheim"/>
              </a:rPr>
              <a:t> and </a:t>
            </a:r>
            <a:r>
              <a:rPr lang="en-US" b="1" i="0" dirty="0">
                <a:solidFill>
                  <a:srgbClr val="C3C8CF"/>
                </a:solidFill>
                <a:effectLst/>
                <a:latin typeface="walsheim"/>
              </a:rPr>
              <a:t>Hardware Abstraction Layer</a:t>
            </a:r>
            <a:r>
              <a:rPr lang="en-US" b="0" i="0" dirty="0">
                <a:solidFill>
                  <a:srgbClr val="C3C8CF"/>
                </a:solidFill>
                <a:effectLst/>
                <a:latin typeface="walsheim"/>
              </a:rPr>
              <a:t> (</a:t>
            </a:r>
            <a:r>
              <a:rPr lang="en-US" b="1" i="0" dirty="0">
                <a:solidFill>
                  <a:srgbClr val="C3C8CF"/>
                </a:solidFill>
                <a:effectLst/>
                <a:latin typeface="walsheim"/>
              </a:rPr>
              <a:t>HAL</a:t>
            </a:r>
            <a:r>
              <a:rPr lang="en-US" b="0" i="0" dirty="0">
                <a:solidFill>
                  <a:srgbClr val="C3C8CF"/>
                </a:solidFill>
                <a:effectLst/>
                <a:latin typeface="walsheim"/>
              </a:rPr>
              <a:t>) in the Android system architecture. This is true for other Android derivatives as well. The knowledge and concepts in this course can apply to Android wearables and </a:t>
            </a:r>
            <a:r>
              <a:rPr lang="en-US" b="0" i="0" dirty="0" err="1">
                <a:solidFill>
                  <a:srgbClr val="C3C8CF"/>
                </a:solidFill>
                <a:effectLst/>
                <a:latin typeface="walsheim"/>
              </a:rPr>
              <a:t>Brillo</a:t>
            </a:r>
            <a:r>
              <a:rPr lang="en-US" b="0" i="0" dirty="0">
                <a:solidFill>
                  <a:srgbClr val="C3C8CF"/>
                </a:solidFill>
                <a:effectLst/>
                <a:latin typeface="walsheim"/>
              </a:rPr>
              <a:t> as well. The left-hand side of the following figure, it shows the architecture diagram of </a:t>
            </a:r>
            <a:r>
              <a:rPr lang="en-US" b="1" i="0" dirty="0" err="1">
                <a:solidFill>
                  <a:srgbClr val="C3C8CF"/>
                </a:solidFill>
                <a:effectLst/>
                <a:latin typeface="walsheim"/>
              </a:rPr>
              <a:t>Brillo</a:t>
            </a:r>
            <a:r>
              <a:rPr lang="en-US" b="0" i="0" dirty="0">
                <a:solidFill>
                  <a:srgbClr val="C3C8CF"/>
                </a:solidFill>
                <a:effectLst/>
                <a:latin typeface="walsheim"/>
              </a:rPr>
              <a:t>. </a:t>
            </a:r>
            <a:r>
              <a:rPr lang="en-US" b="1" i="0" dirty="0" err="1">
                <a:solidFill>
                  <a:srgbClr val="C3C8CF"/>
                </a:solidFill>
                <a:effectLst/>
                <a:latin typeface="walsheim"/>
              </a:rPr>
              <a:t>Brillo</a:t>
            </a:r>
            <a:r>
              <a:rPr lang="en-US" b="0" i="0" dirty="0">
                <a:solidFill>
                  <a:srgbClr val="C3C8CF"/>
                </a:solidFill>
                <a:effectLst/>
                <a:latin typeface="walsheim"/>
              </a:rPr>
              <a:t> is the IoT operating system from Google for IoT devices. It is a simpler and smaller version of Android for IoT devices. However, the porting layer is still the same as Android.</a:t>
            </a:r>
          </a:p>
          <a:p>
            <a:endParaRPr lang="en-US" b="0" i="0" dirty="0">
              <a:solidFill>
                <a:srgbClr val="C3C8CF"/>
              </a:solidFill>
              <a:effectLst/>
              <a:uFillTx/>
              <a:latin typeface="walsheim"/>
            </a:endParaRPr>
          </a:p>
          <a:p>
            <a:r>
              <a:rPr lang="en-US" b="0" dirty="0">
                <a:solidFill>
                  <a:srgbClr val="FFFFFF"/>
                </a:solidFill>
                <a:effectLst/>
              </a:rPr>
              <a:t>Overview of the Android system</a:t>
            </a:r>
          </a:p>
          <a:p>
            <a:r>
              <a:rPr lang="en-US" dirty="0">
                <a:effectLst/>
              </a:rPr>
              <a:t>As we can see from the architecture diagram, the architecture layers of Android include </a:t>
            </a:r>
            <a:r>
              <a:rPr lang="en-US" b="1" dirty="0">
                <a:effectLst/>
              </a:rPr>
              <a:t>Application Framework</a:t>
            </a:r>
            <a:r>
              <a:rPr lang="en-US" dirty="0">
                <a:effectLst/>
              </a:rPr>
              <a:t>, </a:t>
            </a:r>
            <a:r>
              <a:rPr lang="en-US" b="1" dirty="0">
                <a:effectLst/>
              </a:rPr>
              <a:t>Android System Services</a:t>
            </a:r>
            <a:r>
              <a:rPr lang="en-US" dirty="0">
                <a:effectLst/>
              </a:rPr>
              <a:t>, </a:t>
            </a:r>
            <a:r>
              <a:rPr lang="en-US" b="1" dirty="0">
                <a:effectLst/>
              </a:rPr>
              <a:t>HAL</a:t>
            </a:r>
            <a:r>
              <a:rPr lang="en-US" dirty="0">
                <a:effectLst/>
              </a:rPr>
              <a:t>, and </a:t>
            </a:r>
            <a:r>
              <a:rPr lang="en-US" b="1" dirty="0">
                <a:effectLst/>
              </a:rPr>
              <a:t>Kernel</a:t>
            </a:r>
            <a:r>
              <a:rPr lang="en-US" dirty="0">
                <a:effectLst/>
              </a:rPr>
              <a:t>. Binder IPC is used as a mechanism for inter-process communication. We will cover each of them in this section. Since recovery is also part of the system programming scope, we will also give an overview of recovery in this section.</a:t>
            </a:r>
          </a:p>
          <a:p>
            <a:r>
              <a:rPr lang="en-US" b="0" dirty="0">
                <a:solidFill>
                  <a:srgbClr val="FFFFFF"/>
                </a:solidFill>
                <a:effectLst/>
              </a:rPr>
              <a:t>You can find more information about key porting layers and system architecture internals at the following Google website:</a:t>
            </a:r>
            <a:br>
              <a:rPr lang="en-US" b="0" dirty="0">
                <a:solidFill>
                  <a:srgbClr val="FFFFFF"/>
                </a:solidFill>
                <a:effectLst/>
              </a:rPr>
            </a:br>
            <a:r>
              <a:rPr lang="en-US" b="0" u="sng" dirty="0">
                <a:solidFill>
                  <a:srgbClr val="4AC5E3"/>
                </a:solidFill>
                <a:effectLst/>
                <a:hlinkClick r:id="rId3"/>
              </a:rPr>
              <a:t>http://source.android.com/devices/index.html</a:t>
            </a:r>
            <a:endParaRPr lang="en-US" b="0" dirty="0">
              <a:solidFill>
                <a:srgbClr val="FFFFFF"/>
              </a:solidFill>
              <a:effectLst/>
            </a:endParaRPr>
          </a:p>
          <a:p>
            <a:endParaRPr dirty="0">
              <a:uFillTx/>
            </a:endParaRPr>
          </a:p>
        </p:txBody>
      </p:sp>
    </p:spTree>
    <p:extLst>
      <p:ext uri="{BB962C8B-B14F-4D97-AF65-F5344CB8AC3E}">
        <p14:creationId xmlns:p14="http://schemas.microsoft.com/office/powerpoint/2010/main" val="29175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algn="l"/>
            <a:r>
              <a:rPr lang="en-US" sz="8000" b="0" i="0" dirty="0">
                <a:solidFill>
                  <a:srgbClr val="C3C8CF"/>
                </a:solidFill>
                <a:effectLst/>
                <a:latin typeface="walsheim"/>
              </a:rPr>
              <a:t>If you need, you can check out multiple copies from the local mirror. No matter if you check out multiple copies or you change to a different version, you can save a lot of time compared to checking out from a remote repository.</a:t>
            </a:r>
          </a:p>
          <a:p>
            <a:pPr algn="l"/>
            <a:r>
              <a:rPr lang="en-US" sz="8000" b="0" i="0" dirty="0">
                <a:solidFill>
                  <a:srgbClr val="C3C8CF"/>
                </a:solidFill>
                <a:effectLst/>
                <a:latin typeface="walsheim"/>
              </a:rPr>
              <a:t>When you work on a system-level project, you may need projects out of the AOSP source. For example, in this course, we use multiple projects from </a:t>
            </a:r>
            <a:r>
              <a:rPr lang="en-US" sz="8000" b="0" i="0" dirty="0" err="1">
                <a:solidFill>
                  <a:srgbClr val="C3C8CF"/>
                </a:solidFill>
                <a:effectLst/>
                <a:latin typeface="walsheim"/>
              </a:rPr>
              <a:t>CyanogenMod</a:t>
            </a:r>
            <a:r>
              <a:rPr lang="en-US" sz="8000" b="0" i="0" dirty="0">
                <a:solidFill>
                  <a:srgbClr val="C3C8CF"/>
                </a:solidFill>
                <a:effectLst/>
                <a:latin typeface="walsheim"/>
              </a:rPr>
              <a:t>, Android-x86, and my own projects in GitHub. In this case, we can actually create our own manifest to mix all projects that we need together from our local mirror. Our local mirror will become a superset of the public mirror. We can create branches and tags from time to time in local repositories, but we only push the baselines that we want to release to the public repositories. This is exactly what the Google development team does in their private repositories.</a:t>
            </a:r>
          </a:p>
        </p:txBody>
      </p:sp>
    </p:spTree>
    <p:extLst>
      <p:ext uri="{BB962C8B-B14F-4D97-AF65-F5344CB8AC3E}">
        <p14:creationId xmlns:p14="http://schemas.microsoft.com/office/powerpoint/2010/main" val="2133075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spent some time discussing how to set up our own repo mirror. This tip can help us later, when we start to create projects from multiple open source projects. In the next lesson, we will start to explore the architecture of Android. We will look into the details of layers related to the porting and customization of the Android system.</a:t>
            </a:r>
          </a:p>
          <a:p>
            <a:pPr algn="l" fontAlgn="base"/>
            <a:endParaRPr dirty="0">
              <a:uFillTx/>
            </a:endParaRPr>
          </a:p>
        </p:txBody>
      </p:sp>
    </p:spTree>
    <p:extLst>
      <p:ext uri="{BB962C8B-B14F-4D97-AF65-F5344CB8AC3E}">
        <p14:creationId xmlns:p14="http://schemas.microsoft.com/office/powerpoint/2010/main" val="2053439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Once we set up the development environment and get the source code ready to use. We can start to explore the Android system architecture in more depth. We will look at the AOSP source tree first. After that, we will study the virtual hardware platforms that we are going to use in this course. Based on our understanding of the virtual hardware, we will look at the layers related to the system customization. </a:t>
            </a:r>
            <a:endParaRPr dirty="0">
              <a:uFillTx/>
            </a:endParaRPr>
          </a:p>
        </p:txBody>
      </p:sp>
    </p:spTree>
    <p:extLst>
      <p:ext uri="{BB962C8B-B14F-4D97-AF65-F5344CB8AC3E}">
        <p14:creationId xmlns:p14="http://schemas.microsoft.com/office/powerpoint/2010/main" val="1455622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125859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HAL implementation is a shared library and it will be loaded by system service at runtime. It actually depends on the complexity of the hardware itself when it comes to deciding the actual implementation. For example, there is no separate shared library for simple hardware such as serial ports. The system service implementation of a serial port accesses the device node directly.</a:t>
            </a:r>
          </a:p>
          <a:p>
            <a:pPr algn="l"/>
            <a:r>
              <a:rPr lang="en-US" b="0" i="0" dirty="0">
                <a:solidFill>
                  <a:srgbClr val="C3C8CF"/>
                </a:solidFill>
                <a:effectLst/>
                <a:latin typeface="walsheim"/>
              </a:rPr>
              <a:t>For more complicated hardware devices, such as graphics, there is a dedicated daemon </a:t>
            </a:r>
            <a:r>
              <a:rPr lang="en-US" b="0" i="0" dirty="0" err="1">
                <a:solidFill>
                  <a:srgbClr val="C3C8CF"/>
                </a:solidFill>
                <a:effectLst/>
                <a:latin typeface="walsheim"/>
              </a:rPr>
              <a:t>SurfaceFlinger</a:t>
            </a:r>
            <a:r>
              <a:rPr lang="en-US" b="0" i="0" dirty="0">
                <a:solidFill>
                  <a:srgbClr val="C3C8CF"/>
                </a:solidFill>
                <a:effectLst/>
                <a:latin typeface="walsheim"/>
              </a:rPr>
              <a:t> running in the background as well as multiple shared libraries associated with it.</a:t>
            </a:r>
          </a:p>
          <a:p>
            <a:pPr algn="l"/>
            <a:r>
              <a:rPr lang="en-US" b="0" i="0" dirty="0">
                <a:solidFill>
                  <a:srgbClr val="C3C8CF"/>
                </a:solidFill>
                <a:effectLst/>
                <a:latin typeface="walsheim"/>
              </a:rPr>
              <a:t>In this lesson, we will analyze the HAL of device goldfish lights and use it as an example to understand the relationship between frameworks, system servers, and HAL implementation. After that, we will go through the hardware interface for goldfish devices. Finally, we will analyze the QEMU pipe implementation in the goldfish kernel.</a:t>
            </a:r>
          </a:p>
          <a:p>
            <a:pPr algn="l" fontAlgn="base"/>
            <a:endParaRPr dirty="0">
              <a:uFillTx/>
            </a:endParaRPr>
          </a:p>
        </p:txBody>
      </p:sp>
    </p:spTree>
    <p:extLst>
      <p:ext uri="{BB962C8B-B14F-4D97-AF65-F5344CB8AC3E}">
        <p14:creationId xmlns:p14="http://schemas.microsoft.com/office/powerpoint/2010/main" val="3389306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734089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The hardware manager talks to the system service to get hardware access. Usually, the hardware manager is implemented in Java. It calls to the system service using a binder interface since the hardware manager and system service run in different process spaces. The upper layer of the system service also implements in Java. After the system service gets the request, it will call to HAL library using JNI since the HAL is implemented using C or C++ usually.</a:t>
            </a:r>
          </a:p>
          <a:p>
            <a:br>
              <a:rPr lang="en-US" dirty="0"/>
            </a:br>
            <a:endParaRPr dirty="0">
              <a:uFillTx/>
            </a:endParaRPr>
          </a:p>
        </p:txBody>
      </p:sp>
    </p:spTree>
    <p:extLst>
      <p:ext uri="{BB962C8B-B14F-4D97-AF65-F5344CB8AC3E}">
        <p14:creationId xmlns:p14="http://schemas.microsoft.com/office/powerpoint/2010/main" val="11194738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The preceding figure shows the calling sequence when an application wants to change the light on the device. We will use a bottom-up approach in this section to look at the calling sequence from HAL to the application layer.</a:t>
            </a:r>
            <a:br>
              <a:rPr lang="en-US" dirty="0"/>
            </a:br>
            <a:endParaRPr dirty="0">
              <a:uFillTx/>
            </a:endParaRPr>
          </a:p>
        </p:txBody>
      </p:sp>
    </p:spTree>
    <p:extLst>
      <p:ext uri="{BB962C8B-B14F-4D97-AF65-F5344CB8AC3E}">
        <p14:creationId xmlns:p14="http://schemas.microsoft.com/office/powerpoint/2010/main" val="1004899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26593999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All the preceding three data structures are implemented in the </a:t>
            </a:r>
            <a:r>
              <a:rPr lang="en-US" dirty="0" err="1"/>
              <a:t>lights_qemu.c</a:t>
            </a:r>
            <a:r>
              <a:rPr lang="en-US" b="0" i="0" dirty="0">
                <a:solidFill>
                  <a:srgbClr val="C3C8CF"/>
                </a:solidFill>
                <a:effectLst/>
                <a:latin typeface="walsheim"/>
              </a:rPr>
              <a:t> file for goldfish. In the HAL implementation, we need to define </a:t>
            </a:r>
            <a:r>
              <a:rPr lang="en-US" dirty="0"/>
              <a:t>struct </a:t>
            </a:r>
            <a:r>
              <a:rPr lang="en-US" dirty="0" err="1"/>
              <a:t>hw_module_t</a:t>
            </a:r>
            <a:r>
              <a:rPr lang="en-US" b="0" i="0" dirty="0">
                <a:solidFill>
                  <a:srgbClr val="C3C8CF"/>
                </a:solidFill>
                <a:effectLst/>
                <a:latin typeface="walsheim"/>
              </a:rPr>
              <a:t> named </a:t>
            </a:r>
            <a:r>
              <a:rPr lang="en-US" dirty="0"/>
              <a:t>HAL_MODULE_INFO_SYM</a:t>
            </a:r>
            <a:r>
              <a:rPr lang="en-US" b="0" i="0" dirty="0">
                <a:solidFill>
                  <a:srgbClr val="C3C8CF"/>
                </a:solidFill>
                <a:effectLst/>
                <a:latin typeface="walsheim"/>
              </a:rPr>
              <a:t> first as follows. This registers the hardware module ID </a:t>
            </a:r>
            <a:r>
              <a:rPr lang="en-US" dirty="0"/>
              <a:t>LIGHTS_HARDWARE_MODULE_ID</a:t>
            </a:r>
            <a:r>
              <a:rPr lang="en-US" b="0" i="0" dirty="0">
                <a:solidFill>
                  <a:srgbClr val="C3C8CF"/>
                </a:solidFill>
                <a:effectLst/>
                <a:latin typeface="walsheim"/>
              </a:rPr>
              <a:t> in the system. After this, lights system service can get the module using the </a:t>
            </a:r>
            <a:r>
              <a:rPr lang="en-US" dirty="0" err="1"/>
              <a:t>hw_get_module</a:t>
            </a:r>
            <a:r>
              <a:rPr lang="en-US" b="0" i="0" dirty="0">
                <a:solidFill>
                  <a:srgbClr val="C3C8CF"/>
                </a:solidFill>
                <a:effectLst/>
                <a:latin typeface="walsheim"/>
              </a:rPr>
              <a:t> function:</a:t>
            </a:r>
            <a:endParaRPr dirty="0">
              <a:uFillTx/>
            </a:endParaRPr>
          </a:p>
        </p:txBody>
      </p:sp>
    </p:spTree>
    <p:extLst>
      <p:ext uri="{BB962C8B-B14F-4D97-AF65-F5344CB8AC3E}">
        <p14:creationId xmlns:p14="http://schemas.microsoft.com/office/powerpoint/2010/main" val="412830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en-US" dirty="0">
                <a:effectLst/>
              </a:rPr>
              <a:t>The following is a concise list of the changes to the Linux kernel:</a:t>
            </a:r>
          </a:p>
          <a:p>
            <a:pPr>
              <a:buFont typeface="Arial" panose="020B0604020202020204" pitchFamily="34" charset="0"/>
              <a:buChar char="•"/>
            </a:pPr>
            <a:r>
              <a:rPr lang="en-US" b="1" dirty="0" err="1">
                <a:solidFill>
                  <a:srgbClr val="FFFFFF"/>
                </a:solidFill>
                <a:effectLst/>
              </a:rPr>
              <a:t>ashmem</a:t>
            </a:r>
            <a:r>
              <a:rPr lang="en-US" b="1" dirty="0">
                <a:solidFill>
                  <a:srgbClr val="FFFFFF"/>
                </a:solidFill>
                <a:effectLst/>
              </a:rPr>
              <a:t> (Android Shared Memory)</a:t>
            </a:r>
            <a:r>
              <a:rPr lang="en-US" dirty="0">
                <a:solidFill>
                  <a:srgbClr val="FFFFFF"/>
                </a:solidFill>
                <a:effectLst/>
              </a:rPr>
              <a:t>: A file-based shared memory system to user space</a:t>
            </a:r>
          </a:p>
          <a:p>
            <a:pPr>
              <a:buFont typeface="Arial" panose="020B0604020202020204" pitchFamily="34" charset="0"/>
              <a:buChar char="•"/>
            </a:pPr>
            <a:r>
              <a:rPr lang="en-US" b="1" dirty="0">
                <a:solidFill>
                  <a:srgbClr val="FFFFFF"/>
                </a:solidFill>
                <a:effectLst/>
              </a:rPr>
              <a:t>Binder</a:t>
            </a:r>
            <a:r>
              <a:rPr lang="en-US" dirty="0">
                <a:solidFill>
                  <a:srgbClr val="FFFFFF"/>
                </a:solidFill>
                <a:effectLst/>
              </a:rPr>
              <a:t>: An </a:t>
            </a:r>
            <a:r>
              <a:rPr lang="en-US" b="1" dirty="0" err="1">
                <a:solidFill>
                  <a:srgbClr val="FFFFFF"/>
                </a:solidFill>
                <a:effectLst/>
              </a:rPr>
              <a:t>interprocess</a:t>
            </a:r>
            <a:r>
              <a:rPr lang="en-US" b="1" dirty="0">
                <a:solidFill>
                  <a:srgbClr val="FFFFFF"/>
                </a:solidFill>
                <a:effectLst/>
              </a:rPr>
              <a:t> communication</a:t>
            </a:r>
            <a:r>
              <a:rPr lang="en-US" dirty="0">
                <a:solidFill>
                  <a:srgbClr val="FFFFFF"/>
                </a:solidFill>
                <a:effectLst/>
              </a:rPr>
              <a:t> (</a:t>
            </a:r>
            <a:r>
              <a:rPr lang="en-US" b="1" dirty="0">
                <a:solidFill>
                  <a:srgbClr val="FFFFFF"/>
                </a:solidFill>
                <a:effectLst/>
              </a:rPr>
              <a:t>IPC</a:t>
            </a:r>
            <a:r>
              <a:rPr lang="en-US" dirty="0">
                <a:solidFill>
                  <a:srgbClr val="FFFFFF"/>
                </a:solidFill>
                <a:effectLst/>
              </a:rPr>
              <a:t>) and </a:t>
            </a:r>
            <a:r>
              <a:rPr lang="en-US" b="1" dirty="0">
                <a:solidFill>
                  <a:srgbClr val="FFFFFF"/>
                </a:solidFill>
                <a:effectLst/>
              </a:rPr>
              <a:t>remote procedure call</a:t>
            </a:r>
            <a:r>
              <a:rPr lang="en-US" dirty="0">
                <a:solidFill>
                  <a:srgbClr val="FFFFFF"/>
                </a:solidFill>
                <a:effectLst/>
              </a:rPr>
              <a:t> (</a:t>
            </a:r>
            <a:r>
              <a:rPr lang="en-US" b="1" dirty="0">
                <a:solidFill>
                  <a:srgbClr val="FFFFFF"/>
                </a:solidFill>
                <a:effectLst/>
              </a:rPr>
              <a:t>RPC</a:t>
            </a:r>
            <a:r>
              <a:rPr lang="en-US" dirty="0">
                <a:solidFill>
                  <a:srgbClr val="FFFFFF"/>
                </a:solidFill>
                <a:effectLst/>
              </a:rPr>
              <a:t>) system</a:t>
            </a:r>
          </a:p>
          <a:p>
            <a:pPr>
              <a:buFont typeface="Arial" panose="020B0604020202020204" pitchFamily="34" charset="0"/>
              <a:buChar char="•"/>
            </a:pPr>
            <a:r>
              <a:rPr lang="en-US" b="1" dirty="0">
                <a:solidFill>
                  <a:srgbClr val="FFFFFF"/>
                </a:solidFill>
                <a:effectLst/>
              </a:rPr>
              <a:t>logger</a:t>
            </a:r>
            <a:r>
              <a:rPr lang="en-US" dirty="0">
                <a:solidFill>
                  <a:srgbClr val="FFFFFF"/>
                </a:solidFill>
                <a:effectLst/>
              </a:rPr>
              <a:t>: A high-speed in-kernel logging mechanism optimized for writes</a:t>
            </a:r>
          </a:p>
          <a:p>
            <a:pPr>
              <a:buFont typeface="Arial" panose="020B0604020202020204" pitchFamily="34" charset="0"/>
              <a:buChar char="•"/>
            </a:pPr>
            <a:r>
              <a:rPr lang="en-US" b="1" dirty="0">
                <a:solidFill>
                  <a:srgbClr val="FFFFFF"/>
                </a:solidFill>
                <a:effectLst/>
              </a:rPr>
              <a:t>paranoid networking</a:t>
            </a:r>
            <a:r>
              <a:rPr lang="en-US" dirty="0">
                <a:solidFill>
                  <a:srgbClr val="FFFFFF"/>
                </a:solidFill>
                <a:effectLst/>
              </a:rPr>
              <a:t>: A mechanism to restrict network I/O to certain processes</a:t>
            </a:r>
          </a:p>
          <a:p>
            <a:pPr>
              <a:buFont typeface="Arial" panose="020B0604020202020204" pitchFamily="34" charset="0"/>
              <a:buChar char="•"/>
            </a:pPr>
            <a:r>
              <a:rPr lang="en-US" b="1" dirty="0" err="1">
                <a:solidFill>
                  <a:srgbClr val="FFFFFF"/>
                </a:solidFill>
                <a:effectLst/>
              </a:rPr>
              <a:t>pmem</a:t>
            </a:r>
            <a:r>
              <a:rPr lang="en-US" b="1" dirty="0">
                <a:solidFill>
                  <a:srgbClr val="FFFFFF"/>
                </a:solidFill>
                <a:effectLst/>
              </a:rPr>
              <a:t> (physical memory)</a:t>
            </a:r>
            <a:r>
              <a:rPr lang="en-US" dirty="0">
                <a:solidFill>
                  <a:srgbClr val="FFFFFF"/>
                </a:solidFill>
                <a:effectLst/>
              </a:rPr>
              <a:t>: A driver for mapping large chunks of physical memory into user space</a:t>
            </a:r>
          </a:p>
          <a:p>
            <a:pPr>
              <a:buFont typeface="Arial" panose="020B0604020202020204" pitchFamily="34" charset="0"/>
              <a:buChar char="•"/>
            </a:pPr>
            <a:r>
              <a:rPr lang="en-US" b="1" dirty="0">
                <a:solidFill>
                  <a:srgbClr val="FFFFFF"/>
                </a:solidFill>
                <a:effectLst/>
              </a:rPr>
              <a:t>Viking Killer</a:t>
            </a:r>
            <a:r>
              <a:rPr lang="en-US" dirty="0">
                <a:solidFill>
                  <a:srgbClr val="FFFFFF"/>
                </a:solidFill>
                <a:effectLst/>
              </a:rPr>
              <a:t>: A replacement OOM killer that implements Android's "kill least recently used process" logic under low-memory conditions</a:t>
            </a:r>
          </a:p>
          <a:p>
            <a:pPr>
              <a:buFont typeface="Arial" panose="020B0604020202020204" pitchFamily="34" charset="0"/>
              <a:buChar char="•"/>
            </a:pPr>
            <a:r>
              <a:rPr lang="en-US" b="1" dirty="0" err="1">
                <a:solidFill>
                  <a:srgbClr val="FFFFFF"/>
                </a:solidFill>
                <a:effectLst/>
              </a:rPr>
              <a:t>wakelocks</a:t>
            </a:r>
            <a:r>
              <a:rPr lang="en-US" dirty="0">
                <a:solidFill>
                  <a:srgbClr val="FFFFFF"/>
                </a:solidFill>
                <a:effectLst/>
              </a:rPr>
              <a:t>: Android's unique power management solution, in which the default state of the device is sleep and explicit action is required (via a </a:t>
            </a:r>
            <a:r>
              <a:rPr lang="en-US" dirty="0" err="1">
                <a:solidFill>
                  <a:srgbClr val="FFFFFF"/>
                </a:solidFill>
                <a:effectLst/>
              </a:rPr>
              <a:t>wakelock</a:t>
            </a:r>
            <a:r>
              <a:rPr lang="en-US" dirty="0">
                <a:solidFill>
                  <a:srgbClr val="FFFFFF"/>
                </a:solidFill>
                <a:effectLst/>
              </a:rPr>
              <a:t>) to prevent that</a:t>
            </a:r>
          </a:p>
          <a:p>
            <a:r>
              <a:rPr lang="en-US" dirty="0">
                <a:effectLst/>
              </a:rPr>
              <a:t>Most of the changes were implemented as device drivers with little or no changes necessary to the core kernel code. The only significant subsystem-spanning change is </a:t>
            </a:r>
            <a:r>
              <a:rPr lang="en-US" dirty="0" err="1">
                <a:effectLst/>
              </a:rPr>
              <a:t>wakelocks</a:t>
            </a:r>
            <a:r>
              <a:rPr lang="en-US" dirty="0">
                <a:effectLst/>
              </a:rPr>
              <a:t>.</a:t>
            </a:r>
          </a:p>
          <a:p>
            <a:r>
              <a:rPr lang="en-US" dirty="0">
                <a:effectLst/>
              </a:rPr>
              <a:t>There are many Android patches accepted by the mainline Linux kernel today. The mainline kernel can even boot up Android directly. There is a blog from </a:t>
            </a:r>
            <a:r>
              <a:rPr lang="en-US" dirty="0" err="1">
                <a:effectLst/>
              </a:rPr>
              <a:t>Linaro</a:t>
            </a:r>
            <a:r>
              <a:rPr lang="en-US" dirty="0">
                <a:effectLst/>
              </a:rPr>
              <a:t> about how to boot Nexus 7 running a mainline kernel. If you want to try it, you can find the instructions at </a:t>
            </a:r>
            <a:r>
              <a:rPr lang="en-US" u="none" strike="noStrike" dirty="0">
                <a:solidFill>
                  <a:srgbClr val="4AC5E3"/>
                </a:solidFill>
                <a:effectLst/>
                <a:hlinkClick r:id="rId3"/>
              </a:rPr>
              <a:t>https://wiki.linaro.org/LMG/Kernel/FormFactorEnablement</a:t>
            </a:r>
            <a:r>
              <a:rPr lang="en-US" dirty="0">
                <a:effectLst/>
              </a:rPr>
              <a:t>.</a:t>
            </a:r>
          </a:p>
          <a:p>
            <a:r>
              <a:rPr lang="en-US" dirty="0">
                <a:effectLst/>
              </a:rPr>
              <a:t>If a Linux device driver is available for a hardware device, it usually can work on Android as well. The development of device drivers is the same as the development of a typical Linux device driver. If you want to find out the merges on the mainline kernel related to Android, you can check the kernel release notes at </a:t>
            </a:r>
            <a:r>
              <a:rPr lang="en-US" u="none" strike="noStrike" dirty="0">
                <a:solidFill>
                  <a:srgbClr val="4AC5E3"/>
                </a:solidFill>
                <a:effectLst/>
                <a:hlinkClick r:id="rId4"/>
              </a:rPr>
              <a:t>https://kernelnewbies.org/LinuxVersions</a:t>
            </a:r>
            <a:r>
              <a:rPr lang="en-US" dirty="0">
                <a:effectLst/>
              </a:rPr>
              <a:t>.</a:t>
            </a:r>
          </a:p>
          <a:p>
            <a:r>
              <a:rPr lang="en-US" dirty="0">
                <a:effectLst/>
              </a:rPr>
              <a:t>The Android kernel source code is usually provided by SoC vendors, such as Qualcomm or MTK. The kernel source code for Google devices can be found at </a:t>
            </a:r>
            <a:r>
              <a:rPr lang="en-US" u="none" strike="noStrike" dirty="0">
                <a:solidFill>
                  <a:srgbClr val="4AC5E3"/>
                </a:solidFill>
                <a:effectLst/>
                <a:hlinkClick r:id="rId5"/>
              </a:rPr>
              <a:t>https://android.googlesource.com/kernel/</a:t>
            </a:r>
            <a:r>
              <a:rPr lang="en-US" dirty="0">
                <a:effectLst/>
              </a:rPr>
              <a:t>.</a:t>
            </a:r>
          </a:p>
          <a:p>
            <a:r>
              <a:rPr lang="en-US" dirty="0">
                <a:effectLst/>
              </a:rPr>
              <a:t>Google devices use SoC from various vendors so that you can find kernel source code from different vendors here. For example, the kernel source of </a:t>
            </a:r>
            <a:r>
              <a:rPr lang="en-US" dirty="0" err="1">
                <a:effectLst/>
              </a:rPr>
              <a:t>QualComm</a:t>
            </a:r>
            <a:r>
              <a:rPr lang="en-US" dirty="0">
                <a:effectLst/>
              </a:rPr>
              <a:t> SoC is under kernel/</a:t>
            </a:r>
            <a:r>
              <a:rPr lang="en-US" dirty="0" err="1">
                <a:effectLst/>
              </a:rPr>
              <a:t>msm</a:t>
            </a:r>
            <a:r>
              <a:rPr lang="en-US" dirty="0">
                <a:effectLst/>
              </a:rPr>
              <a:t> and the kernel source of </a:t>
            </a:r>
            <a:r>
              <a:rPr lang="en-US" dirty="0" err="1">
                <a:effectLst/>
              </a:rPr>
              <a:t>Mediatek</a:t>
            </a:r>
            <a:r>
              <a:rPr lang="en-US" dirty="0">
                <a:effectLst/>
              </a:rPr>
              <a:t> is under kernel/</a:t>
            </a:r>
            <a:r>
              <a:rPr lang="en-US" dirty="0" err="1">
                <a:effectLst/>
              </a:rPr>
              <a:t>mediatek</a:t>
            </a:r>
            <a:r>
              <a:rPr lang="en-US" dirty="0">
                <a:effectLst/>
              </a:rPr>
              <a:t>. The general Android kernel source code is in the folder kernel/common, which looks much like the Vanilla kernel.</a:t>
            </a:r>
          </a:p>
          <a:p>
            <a:r>
              <a:rPr lang="en-US" dirty="0">
                <a:effectLst/>
              </a:rPr>
              <a:t>The default build of AOSP is for various devices from Google, such as Nexus or Pixel. It started to include some reference boards from silicon vendors as well recently, such as </a:t>
            </a:r>
            <a:r>
              <a:rPr lang="en-US" dirty="0" err="1">
                <a:effectLst/>
              </a:rPr>
              <a:t>hikey-linaro</a:t>
            </a:r>
            <a:r>
              <a:rPr lang="en-US" dirty="0">
                <a:effectLst/>
              </a:rPr>
              <a:t>, and so on. If you need a vendor-specific Android kernel for your reference platform, you should get the kernel source code from your platform vendors.</a:t>
            </a:r>
          </a:p>
          <a:p>
            <a:r>
              <a:rPr lang="en-US" dirty="0">
                <a:effectLst/>
              </a:rPr>
              <a:t>There are also open source communities maintaining Android kernels. For example, the kernel for the ARM architecture can be found at </a:t>
            </a:r>
            <a:r>
              <a:rPr lang="en-US" dirty="0" err="1">
                <a:effectLst/>
              </a:rPr>
              <a:t>Linaro</a:t>
            </a:r>
            <a:r>
              <a:rPr lang="en-US" dirty="0">
                <a:effectLst/>
              </a:rPr>
              <a:t> for many reference boards. For Intel x86 architecture, you can find various versions of kernels in the Android-x86 project. As you can see from the following </a:t>
            </a:r>
            <a:r>
              <a:rPr lang="en-US" dirty="0" err="1">
                <a:effectLst/>
              </a:rPr>
              <a:t>Linaro</a:t>
            </a:r>
            <a:r>
              <a:rPr lang="en-US" dirty="0">
                <a:effectLst/>
              </a:rPr>
              <a:t> Linux Kernel status website, the </a:t>
            </a:r>
            <a:r>
              <a:rPr lang="en-US" dirty="0" err="1">
                <a:effectLst/>
              </a:rPr>
              <a:t>linaro</a:t>
            </a:r>
            <a:r>
              <a:rPr lang="en-US" dirty="0">
                <a:effectLst/>
              </a:rPr>
              <a:t>-android tree is a forward port of the out-of-tree AOSP patches. It provides a preview of what Google's next AOSP kernel/</a:t>
            </a:r>
            <a:r>
              <a:rPr lang="en-US" dirty="0" err="1">
                <a:effectLst/>
              </a:rPr>
              <a:t>common.git</a:t>
            </a:r>
            <a:r>
              <a:rPr lang="en-US" dirty="0">
                <a:effectLst/>
              </a:rPr>
              <a:t> tree "might" look like.</a:t>
            </a:r>
          </a:p>
          <a:p>
            <a:r>
              <a:rPr lang="en-US" b="0" dirty="0">
                <a:solidFill>
                  <a:srgbClr val="FFFFFF"/>
                </a:solidFill>
                <a:effectLst/>
              </a:rPr>
              <a:t>The </a:t>
            </a:r>
            <a:r>
              <a:rPr lang="en-US" b="0" dirty="0" err="1">
                <a:solidFill>
                  <a:srgbClr val="FFFFFF"/>
                </a:solidFill>
                <a:effectLst/>
              </a:rPr>
              <a:t>Linaro</a:t>
            </a:r>
            <a:r>
              <a:rPr lang="en-US" b="0" dirty="0">
                <a:solidFill>
                  <a:srgbClr val="FFFFFF"/>
                </a:solidFill>
                <a:effectLst/>
              </a:rPr>
              <a:t> Android kernel tree can be found at </a:t>
            </a:r>
            <a:r>
              <a:rPr lang="en-US" b="0" u="sng" dirty="0">
                <a:solidFill>
                  <a:srgbClr val="4AC5E3"/>
                </a:solidFill>
                <a:effectLst/>
                <a:hlinkClick r:id="rId6"/>
              </a:rPr>
              <a:t>https://android.git.linaro.org/gitweb/kernel/linaro-android.git</a:t>
            </a:r>
            <a:r>
              <a:rPr lang="en-US" b="0" dirty="0">
                <a:solidFill>
                  <a:srgbClr val="FFFFFF"/>
                </a:solidFill>
                <a:effectLst/>
              </a:rPr>
              <a:t>.</a:t>
            </a:r>
            <a:br>
              <a:rPr lang="en-US" b="0" dirty="0">
                <a:solidFill>
                  <a:srgbClr val="FFFFFF"/>
                </a:solidFill>
                <a:effectLst/>
              </a:rPr>
            </a:br>
            <a:r>
              <a:rPr lang="en-US" b="0" dirty="0">
                <a:solidFill>
                  <a:srgbClr val="FFFFFF"/>
                </a:solidFill>
                <a:effectLst/>
              </a:rPr>
              <a:t>The status of this kernel tree can be seen at</a:t>
            </a:r>
            <a:r>
              <a:rPr lang="en-US" b="0" u="sng" dirty="0">
                <a:solidFill>
                  <a:srgbClr val="4AC5E3"/>
                </a:solidFill>
                <a:effectLst/>
                <a:hlinkClick r:id="rId7"/>
              </a:rPr>
              <a:t> https://wiki.linaro.org/LMG/Kernel/Upstreaming</a:t>
            </a:r>
            <a:r>
              <a:rPr lang="en-US" b="0" dirty="0">
                <a:solidFill>
                  <a:srgbClr val="FFFFFF"/>
                </a:solidFill>
                <a:effectLst/>
              </a:rPr>
              <a:t>.</a:t>
            </a:r>
          </a:p>
          <a:p>
            <a:pPr algn="l" fontAlgn="base"/>
            <a:endParaRPr dirty="0">
              <a:uFillTx/>
            </a:endParaRPr>
          </a:p>
        </p:txBody>
      </p:sp>
    </p:spTree>
    <p:extLst>
      <p:ext uri="{BB962C8B-B14F-4D97-AF65-F5344CB8AC3E}">
        <p14:creationId xmlns:p14="http://schemas.microsoft.com/office/powerpoint/2010/main" val="1260077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This defines the second HAL data structure </a:t>
            </a:r>
            <a:r>
              <a:rPr lang="en-US" dirty="0" err="1"/>
              <a:t>hw_module_methods_t</a:t>
            </a:r>
            <a:r>
              <a:rPr lang="en-US" b="0" i="0" dirty="0">
                <a:solidFill>
                  <a:srgbClr val="C3C8CF"/>
                </a:solidFill>
                <a:effectLst/>
                <a:latin typeface="walsheim"/>
              </a:rPr>
              <a:t>. Inside this data structure, it defines an </a:t>
            </a:r>
            <a:r>
              <a:rPr lang="en-US" dirty="0" err="1"/>
              <a:t>open_lights</a:t>
            </a:r>
            <a:r>
              <a:rPr lang="en-US" b="0" i="0" dirty="0">
                <a:solidFill>
                  <a:srgbClr val="C3C8CF"/>
                </a:solidFill>
                <a:effectLst/>
                <a:latin typeface="walsheim"/>
              </a:rPr>
              <a:t> method, which is the HAL function to initialize the hardware.</a:t>
            </a:r>
            <a:endParaRPr dirty="0">
              <a:uFillTx/>
            </a:endParaRPr>
          </a:p>
        </p:txBody>
      </p:sp>
    </p:spTree>
    <p:extLst>
      <p:ext uri="{BB962C8B-B14F-4D97-AF65-F5344CB8AC3E}">
        <p14:creationId xmlns:p14="http://schemas.microsoft.com/office/powerpoint/2010/main" val="71575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Let's take a look at this function as follows:</a:t>
            </a:r>
            <a:endParaRPr dirty="0">
              <a:uFillTx/>
            </a:endParaRPr>
          </a:p>
        </p:txBody>
      </p:sp>
    </p:spTree>
    <p:extLst>
      <p:ext uri="{BB962C8B-B14F-4D97-AF65-F5344CB8AC3E}">
        <p14:creationId xmlns:p14="http://schemas.microsoft.com/office/powerpoint/2010/main" val="2248017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Inside </a:t>
            </a:r>
            <a:r>
              <a:rPr lang="en-US" dirty="0" err="1"/>
              <a:t>open_lights</a:t>
            </a:r>
            <a:r>
              <a:rPr lang="en-US" b="0" i="0" dirty="0">
                <a:solidFill>
                  <a:srgbClr val="C3C8CF"/>
                </a:solidFill>
                <a:effectLst/>
                <a:latin typeface="walsheim"/>
              </a:rPr>
              <a:t>, it allocates the memory for the </a:t>
            </a:r>
            <a:r>
              <a:rPr lang="en-US" dirty="0" err="1"/>
              <a:t>light_device_t</a:t>
            </a:r>
            <a:r>
              <a:rPr lang="en-US" b="0" i="0" dirty="0">
                <a:solidFill>
                  <a:srgbClr val="C3C8CF"/>
                </a:solidFill>
                <a:effectLst/>
                <a:latin typeface="walsheim"/>
              </a:rPr>
              <a:t> data structure, which inherits the third HAL data structure, </a:t>
            </a:r>
            <a:r>
              <a:rPr lang="en-US" dirty="0" err="1"/>
              <a:t>hw_device_t</a:t>
            </a:r>
            <a:r>
              <a:rPr lang="en-US" b="0" i="0" dirty="0">
                <a:solidFill>
                  <a:srgbClr val="C3C8CF"/>
                </a:solidFill>
                <a:effectLst/>
                <a:latin typeface="walsheim"/>
              </a:rPr>
              <a:t>. When it initializing the data structure </a:t>
            </a:r>
            <a:r>
              <a:rPr lang="en-US" dirty="0" err="1"/>
              <a:t>light_device_t</a:t>
            </a:r>
            <a:r>
              <a:rPr lang="en-US" b="0" i="0" dirty="0">
                <a:solidFill>
                  <a:srgbClr val="C3C8CF"/>
                </a:solidFill>
                <a:effectLst/>
                <a:latin typeface="walsheim"/>
              </a:rPr>
              <a:t>, it registers two functions, </a:t>
            </a:r>
            <a:r>
              <a:rPr lang="en-US" dirty="0" err="1"/>
              <a:t>close_lights</a:t>
            </a:r>
            <a:r>
              <a:rPr lang="en-US" b="0" i="0" dirty="0">
                <a:solidFill>
                  <a:srgbClr val="C3C8CF"/>
                </a:solidFill>
                <a:effectLst/>
                <a:latin typeface="walsheim"/>
              </a:rPr>
              <a:t> and </a:t>
            </a:r>
            <a:r>
              <a:rPr lang="en-US" dirty="0" err="1"/>
              <a:t>set_light</a:t>
            </a:r>
            <a:r>
              <a:rPr lang="en-US" b="0" i="0" dirty="0">
                <a:solidFill>
                  <a:srgbClr val="C3C8CF"/>
                </a:solidFill>
                <a:effectLst/>
                <a:latin typeface="walsheim"/>
              </a:rPr>
              <a:t>, so the system service can call these functions to change the light or close the device. The function pointer </a:t>
            </a:r>
            <a:r>
              <a:rPr lang="en-US" dirty="0" err="1"/>
              <a:t>set_light</a:t>
            </a:r>
            <a:r>
              <a:rPr lang="en-US" b="0" i="0" dirty="0">
                <a:solidFill>
                  <a:srgbClr val="C3C8CF"/>
                </a:solidFill>
                <a:effectLst/>
                <a:latin typeface="walsheim"/>
              </a:rPr>
              <a:t> is set to a specific function according to the type of light.</a:t>
            </a:r>
            <a:endParaRPr dirty="0">
              <a:uFillTx/>
            </a:endParaRPr>
          </a:p>
        </p:txBody>
      </p:sp>
    </p:spTree>
    <p:extLst>
      <p:ext uri="{BB962C8B-B14F-4D97-AF65-F5344CB8AC3E}">
        <p14:creationId xmlns:p14="http://schemas.microsoft.com/office/powerpoint/2010/main" val="3007933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Inside each </a:t>
            </a:r>
            <a:r>
              <a:rPr lang="en-US" dirty="0" err="1"/>
              <a:t>set_light_xxx</a:t>
            </a:r>
            <a:r>
              <a:rPr lang="en-US" b="0" i="0" dirty="0">
                <a:solidFill>
                  <a:srgbClr val="C3C8CF"/>
                </a:solidFill>
                <a:effectLst/>
                <a:latin typeface="walsheim"/>
              </a:rPr>
              <a:t> function, it talks to the kernel space through the QEMU pipe device </a:t>
            </a:r>
            <a:r>
              <a:rPr lang="en-US" dirty="0"/>
              <a:t>/dev/</a:t>
            </a:r>
            <a:r>
              <a:rPr lang="en-US" dirty="0" err="1"/>
              <a:t>qemu_pipe</a:t>
            </a:r>
            <a:r>
              <a:rPr lang="en-US" b="0" i="0" dirty="0">
                <a:solidFill>
                  <a:srgbClr val="C3C8CF"/>
                </a:solidFill>
                <a:effectLst/>
                <a:latin typeface="walsheim"/>
              </a:rPr>
              <a:t>. For example, we can take a look at </a:t>
            </a:r>
            <a:r>
              <a:rPr lang="en-US" dirty="0" err="1"/>
              <a:t>set_light_backlight</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Inside the </a:t>
            </a:r>
            <a:r>
              <a:rPr lang="en-US" dirty="0" err="1"/>
              <a:t>set_light_backlight</a:t>
            </a:r>
            <a:r>
              <a:rPr lang="en-US" b="0" i="0" dirty="0">
                <a:solidFill>
                  <a:srgbClr val="C3C8CF"/>
                </a:solidFill>
                <a:effectLst/>
                <a:latin typeface="walsheim"/>
              </a:rPr>
              <a:t> function, it calls </a:t>
            </a:r>
            <a:r>
              <a:rPr lang="en-US" dirty="0" err="1"/>
              <a:t>qemud_channel_open</a:t>
            </a:r>
            <a:r>
              <a:rPr lang="en-US" b="0" i="0" dirty="0">
                <a:solidFill>
                  <a:srgbClr val="C3C8CF"/>
                </a:solidFill>
                <a:effectLst/>
                <a:latin typeface="walsheim"/>
              </a:rPr>
              <a:t> and </a:t>
            </a:r>
            <a:r>
              <a:rPr lang="en-US" dirty="0" err="1"/>
              <a:t>qemud_channel_send</a:t>
            </a:r>
            <a:r>
              <a:rPr lang="en-US" b="0" i="0" dirty="0">
                <a:solidFill>
                  <a:srgbClr val="C3C8CF"/>
                </a:solidFill>
                <a:effectLst/>
                <a:latin typeface="walsheim"/>
              </a:rPr>
              <a:t> to do the actual work. Both functions use the QEMU pipe device </a:t>
            </a:r>
            <a:r>
              <a:rPr lang="en-US" dirty="0"/>
              <a:t>/dev/</a:t>
            </a:r>
            <a:r>
              <a:rPr lang="en-US" dirty="0" err="1"/>
              <a:t>qemu_pipe</a:t>
            </a:r>
            <a:r>
              <a:rPr lang="en-US" b="0" i="0" dirty="0">
                <a:solidFill>
                  <a:srgbClr val="C3C8CF"/>
                </a:solidFill>
                <a:effectLst/>
                <a:latin typeface="walsheim"/>
              </a:rPr>
              <a:t> eventually.</a:t>
            </a:r>
            <a:endParaRPr dirty="0">
              <a:uFillTx/>
            </a:endParaRPr>
          </a:p>
        </p:txBody>
      </p:sp>
    </p:spTree>
    <p:extLst>
      <p:ext uri="{BB962C8B-B14F-4D97-AF65-F5344CB8AC3E}">
        <p14:creationId xmlns:p14="http://schemas.microsoft.com/office/powerpoint/2010/main" val="5292935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hardware manager and system service are implemented in different processes for most hardware interfaces. However, the hardware of the light is so simple, so both the system service and hardware manager are implemented in the same process.</a:t>
            </a:r>
          </a:p>
          <a:p>
            <a:pPr algn="l"/>
            <a:r>
              <a:rPr lang="en-US" b="0" i="0" dirty="0">
                <a:solidFill>
                  <a:srgbClr val="C3C8CF"/>
                </a:solidFill>
                <a:effectLst/>
                <a:latin typeface="walsheim"/>
              </a:rPr>
              <a:t>The system service includes two parts: Java and JNI. The JNI implementation can be found at frameworks/base/services/core/</a:t>
            </a:r>
            <a:r>
              <a:rPr lang="en-US" b="0" i="0" dirty="0" err="1">
                <a:solidFill>
                  <a:srgbClr val="C3C8CF"/>
                </a:solidFill>
                <a:effectLst/>
                <a:latin typeface="walsheim"/>
              </a:rPr>
              <a:t>jni</a:t>
            </a:r>
            <a:r>
              <a:rPr lang="en-US" b="0" i="0" dirty="0">
                <a:solidFill>
                  <a:srgbClr val="C3C8CF"/>
                </a:solidFill>
                <a:effectLst/>
                <a:latin typeface="walsheim"/>
              </a:rPr>
              <a:t>, while the Java implementation can be found at frameworks/base/services/core/java/com/android/server. Both </a:t>
            </a:r>
            <a:r>
              <a:rPr lang="en-US" b="0" i="0" dirty="0" err="1">
                <a:solidFill>
                  <a:srgbClr val="C3C8CF"/>
                </a:solidFill>
                <a:effectLst/>
                <a:latin typeface="walsheim"/>
              </a:rPr>
              <a:t>LightsManager</a:t>
            </a:r>
            <a:r>
              <a:rPr lang="en-US" b="0" i="0" dirty="0">
                <a:solidFill>
                  <a:srgbClr val="C3C8CF"/>
                </a:solidFill>
                <a:effectLst/>
                <a:latin typeface="walsheim"/>
              </a:rPr>
              <a:t> and </a:t>
            </a:r>
            <a:r>
              <a:rPr lang="en-US" b="0" i="0" dirty="0" err="1">
                <a:solidFill>
                  <a:srgbClr val="C3C8CF"/>
                </a:solidFill>
                <a:effectLst/>
                <a:latin typeface="walsheim"/>
              </a:rPr>
              <a:t>LightsService</a:t>
            </a:r>
            <a:r>
              <a:rPr lang="en-US" b="0" i="0" dirty="0">
                <a:solidFill>
                  <a:srgbClr val="C3C8CF"/>
                </a:solidFill>
                <a:effectLst/>
                <a:latin typeface="walsheim"/>
              </a:rPr>
              <a:t> are implemented in frameworks/base/services/core/java/com/android/server/lights.</a:t>
            </a:r>
          </a:p>
          <a:p>
            <a:pPr algn="l" fontAlgn="base"/>
            <a:endParaRPr dirty="0">
              <a:uFillTx/>
            </a:endParaRPr>
          </a:p>
        </p:txBody>
      </p:sp>
    </p:spTree>
    <p:extLst>
      <p:ext uri="{BB962C8B-B14F-4D97-AF65-F5344CB8AC3E}">
        <p14:creationId xmlns:p14="http://schemas.microsoft.com/office/powerpoint/2010/main" val="8133030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Usually the hardware manager and system service are implemented in different processes for most hardware interfaces. However, the hardware of the light is so simple, so both the system service and hardware manager are implemented in the same process.</a:t>
            </a:r>
          </a:p>
          <a:p>
            <a:pPr algn="l"/>
            <a:r>
              <a:rPr lang="en-US" b="0" i="0" dirty="0">
                <a:solidFill>
                  <a:srgbClr val="C3C8CF"/>
                </a:solidFill>
                <a:effectLst/>
                <a:latin typeface="walsheim"/>
              </a:rPr>
              <a:t>The system service includes two parts: Java and JNI. The JNI implementation can be found at frameworks/base/services/core/</a:t>
            </a:r>
            <a:r>
              <a:rPr lang="en-US" b="0" i="0" dirty="0" err="1">
                <a:solidFill>
                  <a:srgbClr val="C3C8CF"/>
                </a:solidFill>
                <a:effectLst/>
                <a:latin typeface="walsheim"/>
              </a:rPr>
              <a:t>jni</a:t>
            </a:r>
            <a:r>
              <a:rPr lang="en-US" b="0" i="0" dirty="0">
                <a:solidFill>
                  <a:srgbClr val="C3C8CF"/>
                </a:solidFill>
                <a:effectLst/>
                <a:latin typeface="walsheim"/>
              </a:rPr>
              <a:t>, while the Java implementation can be found at frameworks/base/services/core/java/com/android/server. Both </a:t>
            </a:r>
            <a:r>
              <a:rPr lang="en-US" b="0" i="0" dirty="0" err="1">
                <a:solidFill>
                  <a:srgbClr val="C3C8CF"/>
                </a:solidFill>
                <a:effectLst/>
                <a:latin typeface="walsheim"/>
              </a:rPr>
              <a:t>LightsManager</a:t>
            </a:r>
            <a:r>
              <a:rPr lang="en-US" b="0" i="0" dirty="0">
                <a:solidFill>
                  <a:srgbClr val="C3C8CF"/>
                </a:solidFill>
                <a:effectLst/>
                <a:latin typeface="walsheim"/>
              </a:rPr>
              <a:t> and </a:t>
            </a:r>
            <a:r>
              <a:rPr lang="en-US" b="0" i="0" dirty="0" err="1">
                <a:solidFill>
                  <a:srgbClr val="C3C8CF"/>
                </a:solidFill>
                <a:effectLst/>
                <a:latin typeface="walsheim"/>
              </a:rPr>
              <a:t>LightsService</a:t>
            </a:r>
            <a:r>
              <a:rPr lang="en-US" b="0" i="0" dirty="0">
                <a:solidFill>
                  <a:srgbClr val="C3C8CF"/>
                </a:solidFill>
                <a:effectLst/>
                <a:latin typeface="walsheim"/>
              </a:rPr>
              <a:t> are implemented in frameworks/base/services/core/java/com/android/server/lights.</a:t>
            </a:r>
          </a:p>
          <a:p>
            <a:pPr algn="l" fontAlgn="base"/>
            <a:endParaRPr dirty="0">
              <a:uFillTx/>
            </a:endParaRPr>
          </a:p>
        </p:txBody>
      </p:sp>
    </p:spTree>
    <p:extLst>
      <p:ext uri="{BB962C8B-B14F-4D97-AF65-F5344CB8AC3E}">
        <p14:creationId xmlns:p14="http://schemas.microsoft.com/office/powerpoint/2010/main" val="1549006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Let's look at </a:t>
            </a:r>
            <a:r>
              <a:rPr lang="en-US" dirty="0" err="1"/>
              <a:t>LightsManager</a:t>
            </a:r>
            <a:r>
              <a:rPr lang="en-US" b="0" i="0" dirty="0">
                <a:solidFill>
                  <a:srgbClr val="C3C8CF"/>
                </a:solidFill>
                <a:effectLst/>
                <a:latin typeface="walsheim"/>
              </a:rPr>
              <a:t> first. We can see from the following snippet that </a:t>
            </a:r>
            <a:r>
              <a:rPr lang="en-US" dirty="0" err="1"/>
              <a:t>LightsManager</a:t>
            </a:r>
            <a:r>
              <a:rPr lang="en-US" b="0" i="0" dirty="0">
                <a:solidFill>
                  <a:srgbClr val="C3C8CF"/>
                </a:solidFill>
                <a:effectLst/>
                <a:latin typeface="walsheim"/>
              </a:rPr>
              <a:t> only returns an abstract class, </a:t>
            </a:r>
            <a:r>
              <a:rPr lang="en-US" dirty="0"/>
              <a:t>Light</a:t>
            </a:r>
            <a:r>
              <a:rPr lang="en-US" b="0" i="0" dirty="0">
                <a:solidFill>
                  <a:srgbClr val="C3C8CF"/>
                </a:solidFill>
                <a:effectLst/>
                <a:latin typeface="walsheim"/>
              </a:rPr>
              <a:t>, to the caller:</a:t>
            </a:r>
            <a:endParaRPr dirty="0">
              <a:uFillTx/>
            </a:endParaRPr>
          </a:p>
        </p:txBody>
      </p:sp>
    </p:spTree>
    <p:extLst>
      <p:ext uri="{BB962C8B-B14F-4D97-AF65-F5344CB8AC3E}">
        <p14:creationId xmlns:p14="http://schemas.microsoft.com/office/powerpoint/2010/main" val="1987229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C3C8CF"/>
                </a:solidFill>
                <a:effectLst/>
                <a:latin typeface="walsheim"/>
              </a:rPr>
              <a:t>Let's follow the code to look at the abstract class </a:t>
            </a:r>
            <a:r>
              <a:rPr lang="en-US" dirty="0"/>
              <a:t>Light</a:t>
            </a:r>
            <a:r>
              <a:rPr lang="en-US" b="0" i="0" dirty="0">
                <a:solidFill>
                  <a:srgbClr val="C3C8CF"/>
                </a:solidFill>
                <a:effectLst/>
                <a:latin typeface="walsheim"/>
              </a:rPr>
              <a:t>. In the abstract class </a:t>
            </a:r>
            <a:r>
              <a:rPr lang="en-US" dirty="0"/>
              <a:t>Light</a:t>
            </a:r>
            <a:r>
              <a:rPr lang="en-US" b="0" i="0" dirty="0">
                <a:solidFill>
                  <a:srgbClr val="C3C8CF"/>
                </a:solidFill>
                <a:effectLst/>
                <a:latin typeface="walsheim"/>
              </a:rPr>
              <a:t>, it defines a list of functions that have to be implemented for </a:t>
            </a:r>
            <a:r>
              <a:rPr lang="en-US" dirty="0"/>
              <a:t>Light</a:t>
            </a:r>
            <a:r>
              <a:rPr lang="en-US" b="0" i="0" dirty="0">
                <a:solidFill>
                  <a:srgbClr val="C3C8CF"/>
                </a:solidFill>
                <a:effectLst/>
                <a:latin typeface="walsheim"/>
              </a:rPr>
              <a:t>. These functions are implemented in the </a:t>
            </a:r>
            <a:r>
              <a:rPr lang="en-US" dirty="0" err="1"/>
              <a:t>LightsService</a:t>
            </a:r>
            <a:r>
              <a:rPr lang="en-US" b="0" i="0" dirty="0">
                <a:solidFill>
                  <a:srgbClr val="C3C8CF"/>
                </a:solidFill>
                <a:effectLst/>
                <a:latin typeface="walsheim"/>
              </a:rPr>
              <a:t> class:</a:t>
            </a:r>
            <a:endParaRPr dirty="0">
              <a:uFillTx/>
            </a:endParaRPr>
          </a:p>
        </p:txBody>
      </p:sp>
    </p:spTree>
    <p:extLst>
      <p:ext uri="{BB962C8B-B14F-4D97-AF65-F5344CB8AC3E}">
        <p14:creationId xmlns:p14="http://schemas.microsoft.com/office/powerpoint/2010/main" val="376457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a:t>
            </a:r>
            <a:r>
              <a:rPr lang="en-US" dirty="0"/>
              <a:t>LightsService.java</a:t>
            </a:r>
            <a:r>
              <a:rPr lang="en-US" b="0" i="0" dirty="0">
                <a:solidFill>
                  <a:srgbClr val="C3C8CF"/>
                </a:solidFill>
                <a:effectLst/>
                <a:latin typeface="walsheim"/>
              </a:rPr>
              <a:t> in the following snippet, it implements the list of functions defined by the </a:t>
            </a:r>
            <a:r>
              <a:rPr lang="en-US" dirty="0"/>
              <a:t>Light</a:t>
            </a:r>
            <a:r>
              <a:rPr lang="en-US" b="0" i="0" dirty="0">
                <a:solidFill>
                  <a:srgbClr val="C3C8CF"/>
                </a:solidFill>
                <a:effectLst/>
                <a:latin typeface="walsheim"/>
              </a:rPr>
              <a:t> class:</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This set of functions in the abstract class </a:t>
            </a:r>
            <a:r>
              <a:rPr lang="en-US" dirty="0"/>
              <a:t>Light</a:t>
            </a:r>
            <a:r>
              <a:rPr lang="en-US" b="0" i="0" dirty="0">
                <a:solidFill>
                  <a:srgbClr val="C3C8CF"/>
                </a:solidFill>
                <a:effectLst/>
                <a:latin typeface="walsheim"/>
              </a:rPr>
              <a:t> calls a </a:t>
            </a:r>
            <a:r>
              <a:rPr lang="en-US" dirty="0" err="1"/>
              <a:t>setLightLocked</a:t>
            </a:r>
            <a:r>
              <a:rPr lang="en-US" b="0" i="0" dirty="0">
                <a:solidFill>
                  <a:srgbClr val="C3C8CF"/>
                </a:solidFill>
                <a:effectLst/>
                <a:latin typeface="walsheim"/>
              </a:rPr>
              <a:t> function to do the actual work.</a:t>
            </a:r>
            <a:endParaRPr dirty="0">
              <a:uFillTx/>
            </a:endParaRPr>
          </a:p>
        </p:txBody>
      </p:sp>
    </p:spTree>
    <p:extLst>
      <p:ext uri="{BB962C8B-B14F-4D97-AF65-F5344CB8AC3E}">
        <p14:creationId xmlns:p14="http://schemas.microsoft.com/office/powerpoint/2010/main" val="40161676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 In this function, it calls a native function, </a:t>
            </a:r>
            <a:r>
              <a:rPr lang="en-US" dirty="0" err="1"/>
              <a:t>setLight_native</a:t>
            </a:r>
            <a:r>
              <a:rPr lang="en-US" b="0" i="0" dirty="0">
                <a:solidFill>
                  <a:srgbClr val="C3C8CF"/>
                </a:solidFill>
                <a:effectLst/>
                <a:latin typeface="walsheim"/>
              </a:rPr>
              <a:t>, to invoke the native part of </a:t>
            </a:r>
            <a:r>
              <a:rPr lang="en-US" dirty="0" err="1"/>
              <a:t>LightsService</a:t>
            </a:r>
            <a:r>
              <a:rPr lang="en-US" b="0" i="0" dirty="0">
                <a:solidFill>
                  <a:srgbClr val="C3C8CF"/>
                </a:solidFill>
                <a:effectLst/>
                <a:latin typeface="walsheim"/>
              </a:rPr>
              <a:t>:</a:t>
            </a:r>
            <a:endParaRPr dirty="0">
              <a:uFillTx/>
            </a:endParaRPr>
          </a:p>
        </p:txBody>
      </p:sp>
    </p:spTree>
    <p:extLst>
      <p:ext uri="{BB962C8B-B14F-4D97-AF65-F5344CB8AC3E}">
        <p14:creationId xmlns:p14="http://schemas.microsoft.com/office/powerpoint/2010/main" val="281344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one of the focuses for porting Android systems to a new platform. We will discover more about HAL in lesson 3, Discovering Kernel, HAL, and Virtual Hardware. Throughout this course, I will give a very detailed analysis of the HAL layer for various hardware interfaces.</a:t>
            </a:r>
            <a:endParaRPr dirty="0">
              <a:uFillTx/>
            </a:endParaRPr>
          </a:p>
        </p:txBody>
      </p:sp>
    </p:spTree>
    <p:extLst>
      <p:ext uri="{BB962C8B-B14F-4D97-AF65-F5344CB8AC3E}">
        <p14:creationId xmlns:p14="http://schemas.microsoft.com/office/powerpoint/2010/main" val="4645325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Besides </a:t>
            </a:r>
            <a:r>
              <a:rPr lang="en-US" dirty="0" err="1"/>
              <a:t>setLight_native</a:t>
            </a:r>
            <a:r>
              <a:rPr lang="en-US" b="0" i="0" dirty="0">
                <a:solidFill>
                  <a:srgbClr val="C3C8CF"/>
                </a:solidFill>
                <a:effectLst/>
                <a:latin typeface="walsheim"/>
              </a:rPr>
              <a:t>, </a:t>
            </a:r>
            <a:r>
              <a:rPr lang="en-US" dirty="0" err="1"/>
              <a:t>LightService</a:t>
            </a:r>
            <a:r>
              <a:rPr lang="en-US" b="0" i="0" dirty="0">
                <a:solidFill>
                  <a:srgbClr val="C3C8CF"/>
                </a:solidFill>
                <a:effectLst/>
                <a:latin typeface="walsheim"/>
              </a:rPr>
              <a:t> also calls two more native functions, </a:t>
            </a:r>
            <a:r>
              <a:rPr lang="en-US" dirty="0" err="1"/>
              <a:t>init_native</a:t>
            </a:r>
            <a:r>
              <a:rPr lang="en-US" b="0" i="0" dirty="0">
                <a:solidFill>
                  <a:srgbClr val="C3C8CF"/>
                </a:solidFill>
                <a:effectLst/>
                <a:latin typeface="walsheim"/>
              </a:rPr>
              <a:t> and </a:t>
            </a:r>
            <a:r>
              <a:rPr lang="en-US" dirty="0" err="1"/>
              <a:t>finalize_native</a:t>
            </a:r>
            <a:r>
              <a:rPr lang="en-US" b="0" i="0" dirty="0">
                <a:solidFill>
                  <a:srgbClr val="C3C8CF"/>
                </a:solidFill>
                <a:effectLst/>
                <a:latin typeface="walsheim"/>
              </a:rPr>
              <a:t>. We can see this in the following code snippet. These two functions call to the HAL layer functions, as we discussed in the previous section:</a:t>
            </a:r>
            <a:endParaRPr dirty="0">
              <a:uFillTx/>
            </a:endParaRPr>
          </a:p>
        </p:txBody>
      </p:sp>
    </p:spTree>
    <p:extLst>
      <p:ext uri="{BB962C8B-B14F-4D97-AF65-F5344CB8AC3E}">
        <p14:creationId xmlns:p14="http://schemas.microsoft.com/office/powerpoint/2010/main" val="19619198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have looked at the implementation of </a:t>
            </a:r>
            <a:r>
              <a:rPr lang="en-US" dirty="0" err="1"/>
              <a:t>LightsManager</a:t>
            </a:r>
            <a:r>
              <a:rPr lang="en-US" b="0" i="0" dirty="0">
                <a:solidFill>
                  <a:srgbClr val="C3C8CF"/>
                </a:solidFill>
                <a:effectLst/>
                <a:latin typeface="walsheim"/>
              </a:rPr>
              <a:t> and the Java implementation of </a:t>
            </a:r>
            <a:r>
              <a:rPr lang="en-US" dirty="0" err="1"/>
              <a:t>LightsService</a:t>
            </a:r>
            <a:r>
              <a:rPr lang="en-US" b="0" i="0" dirty="0">
                <a:solidFill>
                  <a:srgbClr val="C3C8CF"/>
                </a:solidFill>
                <a:effectLst/>
                <a:latin typeface="walsheim"/>
              </a:rPr>
              <a:t>. Now let's explore the JNI part of the </a:t>
            </a:r>
            <a:r>
              <a:rPr lang="en-US" dirty="0" err="1"/>
              <a:t>LightsService</a:t>
            </a:r>
            <a:r>
              <a:rPr lang="en-US" b="0" i="0" dirty="0">
                <a:solidFill>
                  <a:srgbClr val="C3C8CF"/>
                </a:solidFill>
                <a:effectLst/>
                <a:latin typeface="walsheim"/>
              </a:rPr>
              <a:t> implementation. The JNI part is implemented in </a:t>
            </a:r>
            <a:r>
              <a:rPr lang="en-US" dirty="0"/>
              <a:t>com_android_server_lights_LightsService.cpp</a:t>
            </a:r>
            <a:r>
              <a:rPr lang="en-US" b="0" i="0" dirty="0">
                <a:solidFill>
                  <a:srgbClr val="C3C8CF"/>
                </a:solidFill>
                <a:effectLst/>
                <a:latin typeface="walsheim"/>
              </a:rPr>
              <a:t>, which can be found in the </a:t>
            </a:r>
            <a:r>
              <a:rPr lang="en-US" dirty="0"/>
              <a:t>$AOSP/frameworks/base/services/core/</a:t>
            </a:r>
            <a:r>
              <a:rPr lang="en-US" dirty="0" err="1"/>
              <a:t>jni</a:t>
            </a:r>
            <a:r>
              <a:rPr lang="en-US" b="0" i="0" dirty="0">
                <a:solidFill>
                  <a:srgbClr val="C3C8CF"/>
                </a:solidFill>
                <a:effectLst/>
                <a:latin typeface="walsheim"/>
              </a:rPr>
              <a:t> folder. We will look at how these three native functions used in </a:t>
            </a:r>
            <a:r>
              <a:rPr lang="en-US" dirty="0" err="1"/>
              <a:t>LightsService</a:t>
            </a:r>
            <a:r>
              <a:rPr lang="en-US" b="0" i="0" dirty="0">
                <a:solidFill>
                  <a:srgbClr val="C3C8CF"/>
                </a:solidFill>
                <a:effectLst/>
                <a:latin typeface="walsheim"/>
              </a:rPr>
              <a:t> are connected to the HAL layer:</a:t>
            </a:r>
            <a:endParaRPr dirty="0">
              <a:uFillTx/>
            </a:endParaRPr>
          </a:p>
        </p:txBody>
      </p:sp>
    </p:spTree>
    <p:extLst>
      <p:ext uri="{BB962C8B-B14F-4D97-AF65-F5344CB8AC3E}">
        <p14:creationId xmlns:p14="http://schemas.microsoft.com/office/powerpoint/2010/main" val="34904497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In the </a:t>
            </a:r>
            <a:r>
              <a:rPr lang="en-US" dirty="0" err="1"/>
              <a:t>init_native</a:t>
            </a:r>
            <a:r>
              <a:rPr lang="en-US" b="0" i="0" dirty="0">
                <a:solidFill>
                  <a:srgbClr val="C3C8CF"/>
                </a:solidFill>
                <a:effectLst/>
                <a:latin typeface="walsheim"/>
              </a:rPr>
              <a:t> function, it calls the </a:t>
            </a:r>
            <a:r>
              <a:rPr lang="en-US" dirty="0" err="1"/>
              <a:t>hw_get_module</a:t>
            </a:r>
            <a:r>
              <a:rPr lang="en-US" b="0" i="0" dirty="0">
                <a:solidFill>
                  <a:srgbClr val="C3C8CF"/>
                </a:solidFill>
                <a:effectLst/>
                <a:latin typeface="walsheim"/>
              </a:rPr>
              <a:t> function to get the light HAL module using </a:t>
            </a:r>
            <a:r>
              <a:rPr lang="en-US" dirty="0"/>
              <a:t>LIGHTS_HARDWARE_MODULE_ID</a:t>
            </a:r>
            <a:r>
              <a:rPr lang="en-US" b="0" i="0" dirty="0">
                <a:solidFill>
                  <a:srgbClr val="C3C8CF"/>
                </a:solidFill>
                <a:effectLst/>
                <a:latin typeface="walsheim"/>
              </a:rPr>
              <a:t> as the hardware ID. If you look back, it is defined in the HAL. This function loads the shared library of HAL implementations. In this case, it loads </a:t>
            </a:r>
            <a:r>
              <a:rPr lang="en-US" dirty="0"/>
              <a:t>lights.goldfish.so</a:t>
            </a:r>
            <a:r>
              <a:rPr lang="en-US" b="0" i="0" dirty="0">
                <a:solidFill>
                  <a:srgbClr val="C3C8CF"/>
                </a:solidFill>
                <a:effectLst/>
                <a:latin typeface="walsheim"/>
              </a:rPr>
              <a:t>. After loading the shared library, it calls </a:t>
            </a:r>
            <a:r>
              <a:rPr lang="en-US" dirty="0" err="1"/>
              <a:t>get_device</a:t>
            </a:r>
            <a:r>
              <a:rPr lang="en-US" b="0" i="0" dirty="0">
                <a:solidFill>
                  <a:srgbClr val="C3C8CF"/>
                </a:solidFill>
                <a:effectLst/>
                <a:latin typeface="walsheim"/>
              </a:rPr>
              <a:t> to initialize all the light devices. We can see the implementation of </a:t>
            </a:r>
            <a:r>
              <a:rPr lang="en-US" dirty="0" err="1"/>
              <a:t>get_device</a:t>
            </a:r>
            <a:r>
              <a:rPr lang="en-US" b="0" i="0" dirty="0">
                <a:solidFill>
                  <a:srgbClr val="C3C8CF"/>
                </a:solidFill>
                <a:effectLst/>
                <a:latin typeface="walsheim"/>
              </a:rPr>
              <a:t> in the following snippet: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 </a:t>
            </a:r>
            <a:r>
              <a:rPr lang="en-US" dirty="0" err="1"/>
              <a:t>get_device</a:t>
            </a:r>
            <a:r>
              <a:rPr lang="en-US" b="0" i="0" dirty="0">
                <a:solidFill>
                  <a:srgbClr val="C3C8CF"/>
                </a:solidFill>
                <a:effectLst/>
                <a:latin typeface="walsheim"/>
              </a:rPr>
              <a:t>, it invokes the </a:t>
            </a:r>
            <a:r>
              <a:rPr lang="en-US" dirty="0"/>
              <a:t>open</a:t>
            </a:r>
            <a:r>
              <a:rPr lang="en-US" b="0" i="0" dirty="0">
                <a:solidFill>
                  <a:srgbClr val="C3C8CF"/>
                </a:solidFill>
                <a:effectLst/>
                <a:latin typeface="walsheim"/>
              </a:rPr>
              <a:t> method and gets the instance of HAL data structure </a:t>
            </a:r>
            <a:r>
              <a:rPr lang="en-US" dirty="0" err="1"/>
              <a:t>hw_device_t</a:t>
            </a:r>
            <a:r>
              <a:rPr lang="en-US" b="0" i="0" dirty="0">
                <a:solidFill>
                  <a:srgbClr val="C3C8CF"/>
                </a:solidFill>
                <a:effectLst/>
                <a:latin typeface="walsheim"/>
              </a:rPr>
              <a:t>. We discussed the </a:t>
            </a:r>
            <a:r>
              <a:rPr lang="en-US" dirty="0"/>
              <a:t>open</a:t>
            </a:r>
            <a:r>
              <a:rPr lang="en-US" b="0" i="0" dirty="0">
                <a:solidFill>
                  <a:srgbClr val="C3C8CF"/>
                </a:solidFill>
                <a:effectLst/>
                <a:latin typeface="walsheim"/>
              </a:rPr>
              <a:t> method in the goldfish lights HAL.</a:t>
            </a:r>
            <a:endParaRPr dirty="0">
              <a:uFillTx/>
            </a:endParaRPr>
          </a:p>
        </p:txBody>
      </p:sp>
    </p:spTree>
    <p:extLst>
      <p:ext uri="{BB962C8B-B14F-4D97-AF65-F5344CB8AC3E}">
        <p14:creationId xmlns:p14="http://schemas.microsoft.com/office/powerpoint/2010/main" val="1771876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Now let's look at another native function, </a:t>
            </a:r>
            <a:r>
              <a:rPr lang="en-US" dirty="0" err="1"/>
              <a:t>setLight_native</a:t>
            </a:r>
            <a:r>
              <a:rPr lang="en-US" b="0" i="0" dirty="0">
                <a:solidFill>
                  <a:srgbClr val="C3C8CF"/>
                </a:solidFill>
                <a:effectLst/>
                <a:latin typeface="walsheim"/>
              </a:rPr>
              <a:t>:</a:t>
            </a:r>
          </a:p>
          <a:p>
            <a:pPr algn="l" fontAlgn="base"/>
            <a:endParaRPr lang="en-US" b="0" i="0" dirty="0">
              <a:solidFill>
                <a:srgbClr val="C3C8CF"/>
              </a:solidFill>
              <a:effectLst/>
              <a:uFillTx/>
              <a:latin typeface="walsheim"/>
            </a:endParaRPr>
          </a:p>
          <a:p>
            <a:pPr algn="l" fontAlgn="base"/>
            <a:r>
              <a:rPr lang="en-US" b="0" i="0" dirty="0">
                <a:solidFill>
                  <a:srgbClr val="C3C8CF"/>
                </a:solidFill>
                <a:effectLst/>
                <a:latin typeface="walsheim"/>
              </a:rPr>
              <a:t>In the </a:t>
            </a:r>
            <a:r>
              <a:rPr lang="en-US" dirty="0" err="1"/>
              <a:t>setLight_native</a:t>
            </a:r>
            <a:r>
              <a:rPr lang="en-US" b="0" i="0" dirty="0">
                <a:solidFill>
                  <a:srgbClr val="C3C8CF"/>
                </a:solidFill>
                <a:effectLst/>
                <a:latin typeface="walsheim"/>
              </a:rPr>
              <a:t> function, it gets the pointer of the data structure </a:t>
            </a:r>
            <a:r>
              <a:rPr lang="en-US" dirty="0"/>
              <a:t>Devices</a:t>
            </a:r>
            <a:r>
              <a:rPr lang="en-US" b="0" i="0" dirty="0">
                <a:solidFill>
                  <a:srgbClr val="C3C8CF"/>
                </a:solidFill>
                <a:effectLst/>
                <a:latin typeface="walsheim"/>
              </a:rPr>
              <a:t> first. After that, it calls the HAL function </a:t>
            </a:r>
            <a:r>
              <a:rPr lang="en-US" dirty="0" err="1"/>
              <a:t>set_light</a:t>
            </a:r>
            <a:r>
              <a:rPr lang="en-US" b="0" i="0" dirty="0">
                <a:solidFill>
                  <a:srgbClr val="C3C8CF"/>
                </a:solidFill>
                <a:effectLst/>
                <a:latin typeface="walsheim"/>
              </a:rPr>
              <a:t> to do the actual work.</a:t>
            </a:r>
            <a:endParaRPr dirty="0">
              <a:uFillTx/>
            </a:endParaRPr>
          </a:p>
        </p:txBody>
      </p:sp>
    </p:spTree>
    <p:extLst>
      <p:ext uri="{BB962C8B-B14F-4D97-AF65-F5344CB8AC3E}">
        <p14:creationId xmlns:p14="http://schemas.microsoft.com/office/powerpoint/2010/main" val="426742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C3C8CF"/>
                </a:solidFill>
                <a:effectLst/>
                <a:latin typeface="walsheim"/>
              </a:rPr>
              <a:t>We can see that the </a:t>
            </a:r>
            <a:r>
              <a:rPr lang="en-US" dirty="0" err="1"/>
              <a:t>finalize_native</a:t>
            </a:r>
            <a:r>
              <a:rPr lang="en-US" b="0" i="0" dirty="0">
                <a:solidFill>
                  <a:srgbClr val="C3C8CF"/>
                </a:solidFill>
                <a:effectLst/>
                <a:latin typeface="walsheim"/>
              </a:rPr>
              <a:t> function just frees all resources used.</a:t>
            </a:r>
            <a:endParaRPr dirty="0">
              <a:uFillTx/>
            </a:endParaRPr>
          </a:p>
        </p:txBody>
      </p:sp>
    </p:spTree>
    <p:extLst>
      <p:ext uri="{BB962C8B-B14F-4D97-AF65-F5344CB8AC3E}">
        <p14:creationId xmlns:p14="http://schemas.microsoft.com/office/powerpoint/2010/main" val="7611148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We use goldfish lights as an example to perform the calling sequence analysis from an application to the goldfish HAL. Now we can look at the kernel layer and the underlying hardware. We can also take an overview from the top to the bottom again to understand how the entire system works.</a:t>
            </a:r>
          </a:p>
          <a:p>
            <a:pPr algn="l" fontAlgn="base"/>
            <a:endParaRPr lang="en-US" dirty="0">
              <a:uFillTx/>
            </a:endParaRPr>
          </a:p>
          <a:p>
            <a:pPr algn="l" fontAlgn="base"/>
            <a:endParaRPr lang="en-US" dirty="0">
              <a:uFillTx/>
            </a:endParaRPr>
          </a:p>
          <a:p>
            <a:pPr algn="l"/>
            <a:r>
              <a:rPr lang="en-US" b="0" i="0" dirty="0">
                <a:solidFill>
                  <a:srgbClr val="C3C8CF"/>
                </a:solidFill>
                <a:effectLst/>
                <a:latin typeface="walsheim"/>
              </a:rPr>
              <a:t>We use the preceding figure to explain goldfish kernel and hardware in detail. As you can see, the preceding figure is similar to the architecture diagram that we saw in </a:t>
            </a:r>
            <a:r>
              <a:rPr lang="en-US" b="0" i="0" u="none" strike="noStrike" dirty="0">
                <a:solidFill>
                  <a:srgbClr val="4AC5E3"/>
                </a:solidFill>
                <a:effectLst/>
                <a:latin typeface="walsheim"/>
                <a:hlinkClick r:id="rId3"/>
              </a:rPr>
              <a:t>lesson 1</a:t>
            </a:r>
            <a:r>
              <a:rPr lang="en-US" b="0" i="0" dirty="0">
                <a:solidFill>
                  <a:srgbClr val="C3C8CF"/>
                </a:solidFill>
                <a:effectLst/>
                <a:latin typeface="walsheim"/>
              </a:rPr>
              <a:t>, </a:t>
            </a:r>
            <a:r>
              <a:rPr lang="en-US" b="0" i="1" dirty="0">
                <a:solidFill>
                  <a:srgbClr val="C3C8CF"/>
                </a:solidFill>
                <a:effectLst/>
                <a:latin typeface="walsheim"/>
              </a:rPr>
              <a:t>Introduction to Android System Programming</a:t>
            </a:r>
            <a:r>
              <a:rPr lang="en-US" b="0" i="0" dirty="0">
                <a:solidFill>
                  <a:srgbClr val="C3C8CF"/>
                </a:solidFill>
                <a:effectLst/>
                <a:latin typeface="walsheim"/>
              </a:rPr>
              <a:t>. This architecture diagram is the general architecture diagram for Android, but the preceding figure is specific to goldfish.</a:t>
            </a:r>
          </a:p>
          <a:p>
            <a:pPr algn="l"/>
            <a:r>
              <a:rPr lang="en-US" b="0" i="0" dirty="0">
                <a:solidFill>
                  <a:srgbClr val="C3C8CF"/>
                </a:solidFill>
                <a:effectLst/>
                <a:latin typeface="walsheim"/>
              </a:rPr>
              <a:t>From the diagram, we can see the parts that we are interested in the goldfish kernel and emulator hardware. From the top to the bottom, the application utilizes the Android framework to implement functionalities and access the hardware. The framework usually resides in a different process from the system service layer, so they use Binder IPC to communicate with each other. The system service talks to the </a:t>
            </a:r>
            <a:r>
              <a:rPr lang="en-US" b="1" i="0" dirty="0">
                <a:solidFill>
                  <a:srgbClr val="C3C8CF"/>
                </a:solidFill>
                <a:effectLst/>
                <a:latin typeface="walsheim"/>
              </a:rPr>
              <a:t>HAL</a:t>
            </a:r>
            <a:r>
              <a:rPr lang="en-US" b="0" i="0" dirty="0">
                <a:solidFill>
                  <a:srgbClr val="C3C8CF"/>
                </a:solidFill>
                <a:effectLst/>
                <a:latin typeface="walsheim"/>
              </a:rPr>
              <a:t> using </a:t>
            </a:r>
            <a:r>
              <a:rPr lang="en-US" b="1" i="0" dirty="0">
                <a:solidFill>
                  <a:srgbClr val="C3C8CF"/>
                </a:solidFill>
                <a:effectLst/>
                <a:latin typeface="walsheim"/>
              </a:rPr>
              <a:t>JNI</a:t>
            </a:r>
            <a:r>
              <a:rPr lang="en-US" b="0" i="0" dirty="0">
                <a:solidFill>
                  <a:srgbClr val="C3C8CF"/>
                </a:solidFill>
                <a:effectLst/>
                <a:latin typeface="walsheim"/>
              </a:rPr>
              <a:t>, since </a:t>
            </a:r>
            <a:r>
              <a:rPr lang="en-US" b="1" i="0" dirty="0">
                <a:solidFill>
                  <a:srgbClr val="C3C8CF"/>
                </a:solidFill>
                <a:effectLst/>
                <a:latin typeface="walsheim"/>
              </a:rPr>
              <a:t>HAL</a:t>
            </a:r>
            <a:r>
              <a:rPr lang="en-US" b="0" i="0" dirty="0">
                <a:solidFill>
                  <a:srgbClr val="C3C8CF"/>
                </a:solidFill>
                <a:effectLst/>
                <a:latin typeface="walsheim"/>
              </a:rPr>
              <a:t> usually implements in the native language. The </a:t>
            </a:r>
            <a:r>
              <a:rPr lang="en-US" b="1" i="0" dirty="0">
                <a:solidFill>
                  <a:srgbClr val="C3C8CF"/>
                </a:solidFill>
                <a:effectLst/>
                <a:latin typeface="walsheim"/>
              </a:rPr>
              <a:t>HAL</a:t>
            </a:r>
            <a:r>
              <a:rPr lang="en-US" b="0" i="0" dirty="0">
                <a:solidFill>
                  <a:srgbClr val="C3C8CF"/>
                </a:solidFill>
                <a:effectLst/>
                <a:latin typeface="walsheim"/>
              </a:rPr>
              <a:t> is the user space implementation of hardware control and it communicates to the device driver in the kernel space through system calls. In the case of the goldfish hardware, the device driver accesses the virtual hardware through memory I/O registers, as we will see in the following section on Android emulator hardware.</a:t>
            </a:r>
          </a:p>
          <a:p>
            <a:pPr algn="l" fontAlgn="base"/>
            <a:endParaRPr dirty="0">
              <a:uFillTx/>
            </a:endParaRPr>
          </a:p>
        </p:txBody>
      </p:sp>
    </p:spTree>
    <p:extLst>
      <p:ext uri="{BB962C8B-B14F-4D97-AF65-F5344CB8AC3E}">
        <p14:creationId xmlns:p14="http://schemas.microsoft.com/office/powerpoint/2010/main" val="18421272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we mentioned in lesson 2, Setting Up the Development Environment, there are currently two versions of Android emulator available in the latest SDK.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code name for the original Android emulator is goldfish and the new one is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However, the virtual hardware code base for device emulation in QEMU is the same for both versions.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Detailed information about goldfish hardware interfaces can be found in the document GOLDFISH-VIRTUAL-HARDWARE.TXT. This document can be found in the AOSP source code at $AOSP/platform/external/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/docs/GOLDFISH-VIRTUAL-HARDWARE.TXT.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different kernel versions, the hardware interfaces may have some differences. In this course, we will look at the Intel x86-based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virtual hardware, which uses Android Linux version 3.10.0. Let's look at the goldfish devices that we will discuss in this lesson.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32083186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flexibility allows us to customize which virtual devices are available when running a given emulated system configuration. The following table defines goldfish platform bus registers.</a:t>
            </a:r>
            <a:endParaRPr dirty="0">
              <a:uFillTx/>
            </a:endParaRPr>
          </a:p>
        </p:txBody>
      </p:sp>
    </p:spTree>
    <p:extLst>
      <p:ext uri="{BB962C8B-B14F-4D97-AF65-F5344CB8AC3E}">
        <p14:creationId xmlns:p14="http://schemas.microsoft.com/office/powerpoint/2010/main" val="3491854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can see from the goldfish architecture diagram, many other hardware interfaces, such as GPS, sensors, basebands, cameras, and so on, are emulated through the QEMU pipe. The following table defines QEMU pipe device registers.</a:t>
            </a:r>
            <a:endParaRPr dirty="0">
              <a:uFillTx/>
            </a:endParaRPr>
          </a:p>
        </p:txBody>
      </p:sp>
    </p:spTree>
    <p:extLst>
      <p:ext uri="{BB962C8B-B14F-4D97-AF65-F5344CB8AC3E}">
        <p14:creationId xmlns:p14="http://schemas.microsoft.com/office/powerpoint/2010/main" val="13480016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193521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are the services that provide application interfaces as part of the Android framework.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Besides these services, there are also native services supporting these system services, such as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SurfaceFlinger</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netd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logcatd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rild</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Many of them are very similar to Linux daemons that you may find in a Linux distribution. In a complicated hardware module, such as graphic, both system services and native services need to access HAL in order to provide the framework API to the application layer. We will talk about system services when we debug the </a:t>
            </a:r>
            <a:r>
              <a:rPr kumimoji="0" lang="en-US" sz="11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process in lesson 6, Enabling Wi-Fi on the Android Emulator to lesson 9, Booting Up x86vbox Using PXE/NFS.</a:t>
            </a:r>
            <a:endParaRPr kumimoji="0" lang="en-US" sz="11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17022110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Android emulator has its own implementation of a virtual serial port. It always reserves the first two virtual serial ports:</a:t>
            </a:r>
          </a:p>
          <a:p>
            <a:pPr>
              <a:buFont typeface="Arial" panose="020B0604020202020204" pitchFamily="34" charset="0"/>
              <a:buChar char="•"/>
            </a:pPr>
            <a:r>
              <a:rPr lang="en-US" dirty="0">
                <a:solidFill>
                  <a:srgbClr val="FFFFFF"/>
                </a:solidFill>
                <a:effectLst/>
              </a:rPr>
              <a:t>The first one is used to receive kernel messages. This is done by adding the console=ttyS0 parameter to the kernel command line.</a:t>
            </a:r>
          </a:p>
          <a:p>
            <a:pPr>
              <a:buFont typeface="Arial" panose="020B0604020202020204" pitchFamily="34" charset="0"/>
              <a:buChar char="•"/>
            </a:pPr>
            <a:r>
              <a:rPr lang="en-US" dirty="0">
                <a:solidFill>
                  <a:srgbClr val="FFFFFF"/>
                </a:solidFill>
                <a:effectLst/>
              </a:rPr>
              <a:t>The second one is used to set up the legacy </a:t>
            </a:r>
            <a:r>
              <a:rPr lang="en-US" dirty="0" err="1">
                <a:solidFill>
                  <a:srgbClr val="FFFFFF"/>
                </a:solidFill>
                <a:effectLst/>
              </a:rPr>
              <a:t>qemud</a:t>
            </a:r>
            <a:r>
              <a:rPr lang="en-US" dirty="0">
                <a:solidFill>
                  <a:srgbClr val="FFFFFF"/>
                </a:solidFill>
                <a:effectLst/>
              </a:rPr>
              <a:t> channel, used on older Android platform revisions. This is done by adding </a:t>
            </a:r>
            <a:r>
              <a:rPr lang="en-US" dirty="0" err="1">
                <a:solidFill>
                  <a:srgbClr val="FFFFFF"/>
                </a:solidFill>
                <a:effectLst/>
              </a:rPr>
              <a:t>android.qemud</a:t>
            </a:r>
            <a:r>
              <a:rPr lang="en-US" dirty="0">
                <a:solidFill>
                  <a:srgbClr val="FFFFFF"/>
                </a:solidFill>
                <a:effectLst/>
              </a:rPr>
              <a:t>=ttyS1 on the kernel command line. The </a:t>
            </a:r>
            <a:r>
              <a:rPr lang="en-US" dirty="0" err="1">
                <a:solidFill>
                  <a:srgbClr val="FFFFFF"/>
                </a:solidFill>
                <a:effectLst/>
              </a:rPr>
              <a:t>qemud</a:t>
            </a:r>
            <a:r>
              <a:rPr lang="en-US" dirty="0">
                <a:solidFill>
                  <a:srgbClr val="FFFFFF"/>
                </a:solidFill>
                <a:effectLst/>
              </a:rPr>
              <a:t> channel is implemented as a Linux daemon process used as a channel between the guest and emulator. In the latest emulator version, a QEMU pipe is used instead of </a:t>
            </a:r>
            <a:r>
              <a:rPr lang="en-US" dirty="0" err="1">
                <a:solidFill>
                  <a:srgbClr val="FFFFFF"/>
                </a:solidFill>
                <a:effectLst/>
              </a:rPr>
              <a:t>qemud</a:t>
            </a:r>
            <a:r>
              <a:rPr lang="en-US" dirty="0">
                <a:solidFill>
                  <a:srgbClr val="FFFFFF"/>
                </a:solidFill>
                <a:effectLst/>
              </a:rPr>
              <a:t>.</a:t>
            </a:r>
          </a:p>
          <a:p>
            <a:pPr algn="l" fontAlgn="base"/>
            <a:endParaRPr dirty="0">
              <a:uFillTx/>
            </a:endParaRPr>
          </a:p>
        </p:txBody>
      </p:sp>
    </p:spTree>
    <p:extLst>
      <p:ext uri="{BB962C8B-B14F-4D97-AF65-F5344CB8AC3E}">
        <p14:creationId xmlns:p14="http://schemas.microsoft.com/office/powerpoint/2010/main" val="32877309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Each device instance uses one IRQ, raised to indicate that there is incoming/buffered data to read.</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algn="l" fontAlgn="base"/>
            <a:endParaRPr dirty="0">
              <a:uFillTx/>
            </a:endParaRPr>
          </a:p>
        </p:txBody>
      </p:sp>
    </p:spTree>
    <p:extLst>
      <p:ext uri="{BB962C8B-B14F-4D97-AF65-F5344CB8AC3E}">
        <p14:creationId xmlns:p14="http://schemas.microsoft.com/office/powerpoint/2010/main" val="4900361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5084741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The following table is a list of goldfish device drivers. This is based on kernel version 3.10.0. At the moment, kernel version 3.10.0 is for </a:t>
            </a:r>
            <a:r>
              <a:rPr lang="en-US" b="0" i="0" dirty="0" err="1">
                <a:solidFill>
                  <a:srgbClr val="C3C8CF"/>
                </a:solidFill>
                <a:effectLst/>
                <a:latin typeface="walsheim"/>
              </a:rPr>
              <a:t>ranchu</a:t>
            </a:r>
            <a:r>
              <a:rPr lang="en-US" b="0" i="0" dirty="0">
                <a:solidFill>
                  <a:srgbClr val="C3C8CF"/>
                </a:solidFill>
                <a:effectLst/>
                <a:latin typeface="walsheim"/>
              </a:rPr>
              <a:t> and 3.4.67 is for goldfish. The following table lists some goldfish specific devices. In </a:t>
            </a:r>
            <a:r>
              <a:rPr lang="en-US" b="0" i="0" dirty="0" err="1">
                <a:solidFill>
                  <a:srgbClr val="C3C8CF"/>
                </a:solidFill>
                <a:effectLst/>
                <a:latin typeface="walsheim"/>
              </a:rPr>
              <a:t>ranchu</a:t>
            </a:r>
            <a:r>
              <a:rPr lang="en-US" b="0" i="0" dirty="0">
                <a:solidFill>
                  <a:srgbClr val="C3C8CF"/>
                </a:solidFill>
                <a:effectLst/>
                <a:latin typeface="walsheim"/>
              </a:rPr>
              <a:t>, </a:t>
            </a:r>
            <a:r>
              <a:rPr lang="en-US" b="0" i="0" dirty="0" err="1">
                <a:solidFill>
                  <a:srgbClr val="C3C8CF"/>
                </a:solidFill>
                <a:effectLst/>
                <a:latin typeface="walsheim"/>
              </a:rPr>
              <a:t>Virtio</a:t>
            </a:r>
            <a:r>
              <a:rPr lang="en-US" b="0" i="0" dirty="0">
                <a:solidFill>
                  <a:srgbClr val="C3C8CF"/>
                </a:solidFill>
                <a:effectLst/>
                <a:latin typeface="walsheim"/>
              </a:rPr>
              <a:t> devices are used as block devices to simulate EMMC. </a:t>
            </a:r>
            <a:r>
              <a:rPr lang="en-US" b="0" i="0" dirty="0" err="1">
                <a:solidFill>
                  <a:srgbClr val="C3C8CF"/>
                </a:solidFill>
                <a:effectLst/>
                <a:latin typeface="walsheim"/>
              </a:rPr>
              <a:t>Virtio</a:t>
            </a:r>
            <a:r>
              <a:rPr lang="en-US" b="0" i="0" dirty="0">
                <a:solidFill>
                  <a:srgbClr val="C3C8CF"/>
                </a:solidFill>
                <a:effectLst/>
                <a:latin typeface="walsheim"/>
              </a:rPr>
              <a:t> devices are </a:t>
            </a:r>
            <a:r>
              <a:rPr lang="en-US" b="0" i="0" dirty="0" err="1">
                <a:solidFill>
                  <a:srgbClr val="C3C8CF"/>
                </a:solidFill>
                <a:effectLst/>
                <a:latin typeface="walsheim"/>
              </a:rPr>
              <a:t>paravirtualized</a:t>
            </a:r>
            <a:r>
              <a:rPr lang="en-US" b="0" i="0" dirty="0">
                <a:solidFill>
                  <a:srgbClr val="C3C8CF"/>
                </a:solidFill>
                <a:effectLst/>
                <a:latin typeface="walsheim"/>
              </a:rPr>
              <a:t> devices in QEMU that have better performance than emulated hardware devices.</a:t>
            </a:r>
            <a:endParaRPr dirty="0">
              <a:uFillTx/>
            </a:endParaRPr>
          </a:p>
        </p:txBody>
      </p:sp>
    </p:spTree>
    <p:extLst>
      <p:ext uri="{BB962C8B-B14F-4D97-AF65-F5344CB8AC3E}">
        <p14:creationId xmlns:p14="http://schemas.microsoft.com/office/powerpoint/2010/main" val="22702289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effectLst/>
              </a:rPr>
              <a:t>Since QEMU pipe is used as a channel to emulate many goldfish devices, we can review one of the major functions, </a:t>
            </a:r>
            <a:r>
              <a:rPr lang="en-US" dirty="0" err="1">
                <a:effectLst/>
              </a:rPr>
              <a:t>goldfish_pipe_read_write</a:t>
            </a:r>
            <a:r>
              <a:rPr lang="en-US" dirty="0">
                <a:effectLst/>
              </a:rPr>
              <a:t>, to understand data transmission between guest and host:</a:t>
            </a:r>
          </a:p>
          <a:p>
            <a:pPr algn="l" fontAlgn="base"/>
            <a:endParaRPr lang="en-US" dirty="0">
              <a:uFillTx/>
            </a:endParaRPr>
          </a:p>
          <a:p>
            <a:pPr algn="l" fontAlgn="base"/>
            <a:r>
              <a:rPr lang="en-US" dirty="0">
                <a:uFillTx/>
              </a:rPr>
              <a:t>As we can see from the preceding code, it invokes the </a:t>
            </a:r>
            <a:r>
              <a:rPr lang="en-US" dirty="0" err="1">
                <a:uFillTx/>
              </a:rPr>
              <a:t>access_with_param</a:t>
            </a:r>
            <a:r>
              <a:rPr lang="en-US" dirty="0">
                <a:uFillTx/>
              </a:rPr>
              <a:t> function first. This is the fastest way to transfer data between the guest and emulator using shared memory. With this method, the goldfish kernel allocates a piece of memory at boot time. The guest and emulator will use this shared memory to transfer parameters between them.</a:t>
            </a:r>
            <a:endParaRPr dirty="0">
              <a:uFillTx/>
            </a:endParaRPr>
          </a:p>
        </p:txBody>
      </p:sp>
    </p:spTree>
    <p:extLst>
      <p:ext uri="{BB962C8B-B14F-4D97-AF65-F5344CB8AC3E}">
        <p14:creationId xmlns:p14="http://schemas.microsoft.com/office/powerpoint/2010/main" val="31199530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4082407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b="0" i="0" dirty="0">
                <a:solidFill>
                  <a:srgbClr val="C3C8CF"/>
                </a:solidFill>
                <a:effectLst/>
                <a:latin typeface="walsheim"/>
              </a:rPr>
              <a:t>Now let's take a look at the </a:t>
            </a:r>
            <a:r>
              <a:rPr lang="en-US" dirty="0" err="1"/>
              <a:t>access_with_param</a:t>
            </a:r>
            <a:r>
              <a:rPr lang="en-US" b="0" i="0" dirty="0">
                <a:solidFill>
                  <a:srgbClr val="C3C8CF"/>
                </a:solidFill>
                <a:effectLst/>
                <a:latin typeface="walsheim"/>
              </a:rPr>
              <a:t> function as follows:</a:t>
            </a:r>
          </a:p>
          <a:p>
            <a:endParaRPr lang="en-US" b="0" i="0" dirty="0">
              <a:solidFill>
                <a:srgbClr val="C3C8CF"/>
              </a:solidFill>
              <a:effectLst/>
              <a:uFillTx/>
              <a:latin typeface="walsheim"/>
            </a:endParaRPr>
          </a:p>
          <a:p>
            <a:pPr algn="l"/>
            <a:r>
              <a:rPr lang="en-US" b="0" i="0" dirty="0">
                <a:solidFill>
                  <a:srgbClr val="C3C8CF"/>
                </a:solidFill>
                <a:effectLst/>
                <a:latin typeface="walsheim"/>
              </a:rPr>
              <a:t>The address of aps is the pre-allocated shared memory between the guest and emulator. All data structures that need to be used for a single operation are filled in this data structure aps. The command will be written to register PIPE_REG_ACCESS_PARAMS. The write to PIPE_REG_ACCESS_PARAMS will trigger the operation. QEMU will read the content of the </a:t>
            </a:r>
            <a:r>
              <a:rPr lang="en-US" b="0" i="0" dirty="0" err="1">
                <a:solidFill>
                  <a:srgbClr val="C3C8CF"/>
                </a:solidFill>
                <a:effectLst/>
                <a:latin typeface="walsheim"/>
              </a:rPr>
              <a:t>access_params</a:t>
            </a:r>
            <a:r>
              <a:rPr lang="en-US" b="0" i="0" dirty="0">
                <a:solidFill>
                  <a:srgbClr val="C3C8CF"/>
                </a:solidFill>
                <a:effectLst/>
                <a:latin typeface="walsheim"/>
              </a:rPr>
              <a:t> block, use its fields to perform the operation, and then write back the return value into aps-&gt;result. The difference between shared memory aps and the QEMU pipe device is similar to DMA and register-based device I/O. The shared memory or DMA is much more efficient in large blocks of memory access.</a:t>
            </a:r>
          </a:p>
          <a:p>
            <a:pPr algn="l"/>
            <a:r>
              <a:rPr lang="en-US" b="0" i="0" dirty="0">
                <a:solidFill>
                  <a:srgbClr val="C3C8CF"/>
                </a:solidFill>
                <a:effectLst/>
                <a:latin typeface="walsheim"/>
              </a:rPr>
              <a:t>You can explore the rest of the goldfish device drivers by yourself.</a:t>
            </a:r>
          </a:p>
          <a:p>
            <a:endParaRPr dirty="0">
              <a:uFillTx/>
            </a:endParaRPr>
          </a:p>
        </p:txBody>
      </p:sp>
    </p:spTree>
    <p:extLst>
      <p:ext uri="{BB962C8B-B14F-4D97-AF65-F5344CB8AC3E}">
        <p14:creationId xmlns:p14="http://schemas.microsoft.com/office/powerpoint/2010/main" val="36664460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next lesson, we will start to work on our own x86emu device and use it to explore how to extend an emulator to support additional functionalities.</a:t>
            </a:r>
            <a:endParaRPr dirty="0">
              <a:uFillTx/>
            </a:endParaRPr>
          </a:p>
        </p:txBody>
      </p:sp>
    </p:spTree>
    <p:extLst>
      <p:ext uri="{BB962C8B-B14F-4D97-AF65-F5344CB8AC3E}">
        <p14:creationId xmlns:p14="http://schemas.microsoft.com/office/powerpoint/2010/main" val="8081279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kumimoji="0" lang="en-US" sz="11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last lesson, we spent some time exploring the details of the Android system architecture. With our knowledge about kernel, HAL, and system service, we can start to customize the Android system ourselves. </a:t>
            </a:r>
            <a:endParaRPr dirty="0">
              <a:uFillTx/>
            </a:endParaRPr>
          </a:p>
        </p:txBody>
      </p:sp>
    </p:spTree>
    <p:extLst>
      <p:ext uri="{BB962C8B-B14F-4D97-AF65-F5344CB8AC3E}">
        <p14:creationId xmlns:p14="http://schemas.microsoft.com/office/powerpoint/2010/main" val="10841780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r>
              <a:rPr lang="en-US" dirty="0">
                <a:effectLst/>
              </a:rPr>
              <a:t>For example, in the most recent Android Studio or SDK releases, the Intel x86 emulator is recommended for developers, since it is much faster than the ARM version. One problem with using the Intel x86 emulator is that many Android applications with native code cannot run properly, because the x86 native library is not built into these applications.</a:t>
            </a:r>
          </a:p>
          <a:p>
            <a:r>
              <a:rPr lang="en-US" dirty="0">
                <a:effectLst/>
              </a:rPr>
              <a:t>To resolve this issue, we can integrate Houdini libraries from Intel to the emulator. With Houdini libraries, we can execute ARM native code on the Intel x86 platform. Another common request for Android emulator is that </a:t>
            </a:r>
            <a:r>
              <a:rPr lang="en-US" b="1" dirty="0">
                <a:effectLst/>
              </a:rPr>
              <a:t>Google Mobile Services</a:t>
            </a:r>
            <a:r>
              <a:rPr lang="en-US" dirty="0">
                <a:effectLst/>
              </a:rPr>
              <a:t> (</a:t>
            </a:r>
            <a:r>
              <a:rPr lang="en-US" b="1" dirty="0">
                <a:effectLst/>
              </a:rPr>
              <a:t>GMS</a:t>
            </a:r>
            <a:r>
              <a:rPr lang="en-US" dirty="0">
                <a:effectLst/>
              </a:rPr>
              <a:t>) is not included in it. Many developers develop applications with the assumption that GMS should be available on the device. In the next few lessons, we will learn how to create a x86emu device to customize Android emulator so that we can integrate components such as Houdini or enable additional hardware interfaces, such as Wi-Fi, in Android emulator. Armed with the knowledge about how to create the x86emu device, you can create your own Android emulator to meet your requirements.</a:t>
            </a:r>
          </a:p>
          <a:p>
            <a:r>
              <a:rPr lang="en-US" dirty="0">
                <a:effectLst/>
              </a:rPr>
              <a:t>It is possible, we always avoid changing too much AOSP code directly. This is because the more we change, the harder it is for us to port it to the latest version of Android. Google constantly releases new Android code from time to time. Sometime, new releases may be difficult to merge because of the architecture change.</a:t>
            </a:r>
          </a:p>
          <a:p>
            <a:r>
              <a:rPr lang="en-US" dirty="0">
                <a:effectLst/>
              </a:rPr>
              <a:t>From this lesson to </a:t>
            </a:r>
            <a:r>
              <a:rPr lang="en-US" u="none" strike="noStrike" dirty="0">
                <a:solidFill>
                  <a:srgbClr val="4AC5E3"/>
                </a:solidFill>
                <a:effectLst/>
                <a:hlinkClick r:id="rId3"/>
              </a:rPr>
              <a:t>lesson 7</a:t>
            </a:r>
            <a:r>
              <a:rPr lang="en-US" dirty="0">
                <a:effectLst/>
              </a:rPr>
              <a:t>, </a:t>
            </a:r>
            <a:r>
              <a:rPr lang="en-US" i="1" dirty="0">
                <a:effectLst/>
              </a:rPr>
              <a:t>Enabling Wi-Fi on the Android Emulator</a:t>
            </a:r>
            <a:r>
              <a:rPr lang="en-US" dirty="0">
                <a:effectLst/>
              </a:rPr>
              <a:t>, we will teach a way to customize existing devices with minimal changes to the AOSP source code. From lesson 8, </a:t>
            </a:r>
            <a:r>
              <a:rPr lang="en-US" i="1" dirty="0">
                <a:effectLst/>
              </a:rPr>
              <a:t>Creating Your Own Device on VirtualBox</a:t>
            </a:r>
            <a:r>
              <a:rPr lang="en-US" dirty="0">
                <a:effectLst/>
              </a:rPr>
              <a:t> to </a:t>
            </a:r>
            <a:r>
              <a:rPr lang="en-US" u="none" strike="noStrike" dirty="0">
                <a:solidFill>
                  <a:srgbClr val="4AC5E3"/>
                </a:solidFill>
                <a:effectLst/>
                <a:hlinkClick r:id="rId4"/>
              </a:rPr>
              <a:t>lesson 11</a:t>
            </a:r>
            <a:r>
              <a:rPr lang="en-US" dirty="0">
                <a:effectLst/>
              </a:rPr>
              <a:t>, </a:t>
            </a:r>
            <a:r>
              <a:rPr lang="en-US" i="1" dirty="0">
                <a:effectLst/>
              </a:rPr>
              <a:t>Enabling VirtualBox-Specific Hardware Interfaces</a:t>
            </a:r>
            <a:r>
              <a:rPr lang="en-US" dirty="0">
                <a:effectLst/>
              </a:rPr>
              <a:t>, we will discuss the porting to a new platform that we have to change to AOSP code directly. Even in that case, we still have to plan and consider the merge effort to a new Android release.</a:t>
            </a:r>
          </a:p>
          <a:p>
            <a:pPr algn="l" fontAlgn="base"/>
            <a:endParaRPr dirty="0">
              <a:uFillTx/>
            </a:endParaRPr>
          </a:p>
        </p:txBody>
      </p:sp>
    </p:spTree>
    <p:extLst>
      <p:ext uri="{BB962C8B-B14F-4D97-AF65-F5344CB8AC3E}">
        <p14:creationId xmlns:p14="http://schemas.microsoft.com/office/powerpoint/2010/main" val="61179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3/25/2022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25/3/2022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25/3/2022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3/25/2022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a:solidFill>
                  <a:schemeClr val="bg1"/>
                </a:solidFill>
                <a:latin typeface="Amatic SC" panose="00000500000000000000" pitchFamily="2" charset="-79"/>
                <a:cs typeface="Amatic SC" panose="00000500000000000000" pitchFamily="2" charset="-79"/>
              </a:rPr>
              <a:t>Android Internals</a:t>
            </a:r>
            <a:endParaRPr lang="en-US" sz="9600" b="1" dirty="0">
              <a:solidFill>
                <a:schemeClr val="bg1"/>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defines a standard interface for hardware vendors to implement and allows Android to be agnostic about lower-level driver implementations.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allows you to implement functionality without affecting or modifying the higher level system.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HAL implementations are packaged into module (.so) files and loaded by the Android system at the appropriate time.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204228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81456" y="2222834"/>
            <a:ext cx="141070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pic>
        <p:nvPicPr>
          <p:cNvPr id="4" name="Picture 3">
            <a:extLst>
              <a:ext uri="{FF2B5EF4-FFF2-40B4-BE49-F238E27FC236}">
                <a16:creationId xmlns:a16="http://schemas.microsoft.com/office/drawing/2014/main" id="{BDC05D70-334C-4CDB-8F48-643DADD6D6BA}"/>
              </a:ext>
            </a:extLst>
          </p:cNvPr>
          <p:cNvPicPr>
            <a:picLocks noChangeAspect="1"/>
          </p:cNvPicPr>
          <p:nvPr/>
        </p:nvPicPr>
        <p:blipFill>
          <a:blip r:embed="rId3"/>
          <a:stretch>
            <a:fillRect/>
          </a:stretch>
        </p:blipFill>
        <p:spPr>
          <a:xfrm>
            <a:off x="1692165" y="49267"/>
            <a:ext cx="7259140" cy="4641697"/>
          </a:xfrm>
          <a:prstGeom prst="rect">
            <a:avLst/>
          </a:prstGeom>
        </p:spPr>
      </p:pic>
    </p:spTree>
    <p:extLst>
      <p:ext uri="{BB962C8B-B14F-4D97-AF65-F5344CB8AC3E}">
        <p14:creationId xmlns:p14="http://schemas.microsoft.com/office/powerpoint/2010/main" val="2847895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introduced the content of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that, we used goldfish lights HAL as an example to analyze the calling sequence from the application to HAL.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we reviewed the Android architecture again using the Android system for the emulator.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reviewed goldfish kernel and hardware to understand how they work together with the rest of the software stacks.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2391247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555457"/>
            <a:ext cx="9144000"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Customizing the Android Emulator</a:t>
            </a:r>
          </a:p>
        </p:txBody>
      </p:sp>
    </p:spTree>
    <p:extLst>
      <p:ext uri="{BB962C8B-B14F-4D97-AF65-F5344CB8AC3E}">
        <p14:creationId xmlns:p14="http://schemas.microsoft.com/office/powerpoint/2010/main" val="3314223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Customizing the Android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will cover the following topics: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Why customize the Android emulator?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Creating a new x86emu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Building and testing the new x86emu device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615175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customize the Android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2865"/>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be wondering why we want to customize Android emulator.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Google already provides it in the Android SDK and we can just use it without any additional effort.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However, as a developer, you may find that it may not be good enough to meet your expectations.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136092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Understanding build layers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16533"/>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AOSP build system includes the abstraction layers to build a device.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understand the ideas behind these layers, it will help us to understand the relationship of the various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a device.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always good to refer to the original Google document at the following URL, when you start to create a new device.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1278031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 variants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building for a particular product, it's often useful to have minor variations on what is ultimately the final release build.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By using different build variants, it can help the different parties in the product development cycle.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There are primarily three kinds of build variant in the AOSP so far, The engineering build is the default one and is suitable for development work.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21932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 new x86emu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customize Android emulator, we need to create a new device based on Android emulator and make our customization on this new device.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work on this from the original AOSP source code.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5226720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the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2309"/>
            <a:ext cx="7596822" cy="3059171"/>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https://android.googlesource.com/platform/manifest -b android-7.1.1_r4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clone https://github.com/shugaoye/goldfish.git -b android-7.1.1_r4_x86emu_ch04_r1 kernel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device/generic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clone https://github.com/shugaoye/x86emu.git -b android-7.1.1_r4_x86emu_ch04_r1 </a:t>
            </a:r>
          </a:p>
        </p:txBody>
      </p:sp>
    </p:spTree>
    <p:extLst>
      <p:ext uri="{BB962C8B-B14F-4D97-AF65-F5344CB8AC3E}">
        <p14:creationId xmlns:p14="http://schemas.microsoft.com/office/powerpoint/2010/main" val="3309998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9300" y="2222834"/>
            <a:ext cx="24741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pic>
        <p:nvPicPr>
          <p:cNvPr id="3" name="Picture 2">
            <a:extLst>
              <a:ext uri="{FF2B5EF4-FFF2-40B4-BE49-F238E27FC236}">
                <a16:creationId xmlns:a16="http://schemas.microsoft.com/office/drawing/2014/main" id="{B76DCDE1-7983-4787-8125-FCA0BC0BBF2D}"/>
              </a:ext>
            </a:extLst>
          </p:cNvPr>
          <p:cNvPicPr>
            <a:picLocks noChangeAspect="1"/>
          </p:cNvPicPr>
          <p:nvPr/>
        </p:nvPicPr>
        <p:blipFill>
          <a:blip r:embed="rId3"/>
          <a:stretch>
            <a:fillRect/>
          </a:stretch>
        </p:blipFill>
        <p:spPr>
          <a:xfrm>
            <a:off x="3247697" y="58226"/>
            <a:ext cx="5758200" cy="4636866"/>
          </a:xfrm>
          <a:prstGeom prst="rect">
            <a:avLst/>
          </a:prstGeom>
        </p:spPr>
      </p:pic>
    </p:spTree>
    <p:extLst>
      <p:ext uri="{BB962C8B-B14F-4D97-AF65-F5344CB8AC3E}">
        <p14:creationId xmlns:p14="http://schemas.microsoft.com/office/powerpoint/2010/main" val="206863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system services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97129" y="1184698"/>
            <a:ext cx="7802767"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Functionality exposed by application framework APIs communicates with system services to access the underlying hardware.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There are two groups of services that application developers may interact mostly with.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They are system (services such as window manager and notification manager) and media (services involved in playing and recording media).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16271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96217"/>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M</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anifest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file has an assumption that our local mirror has the following directory structure: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android/  android-x86/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github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258409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42354"/>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this manifest, we can get the source code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{your mirror URL}/</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github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 android-7.1.1_r4_ch04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592867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69092" y="2065715"/>
            <a:ext cx="267380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pic>
        <p:nvPicPr>
          <p:cNvPr id="3" name="Picture 2">
            <a:extLst>
              <a:ext uri="{FF2B5EF4-FFF2-40B4-BE49-F238E27FC236}">
                <a16:creationId xmlns:a16="http://schemas.microsoft.com/office/drawing/2014/main" id="{1014C308-613D-40FA-9067-909D3E12D779}"/>
              </a:ext>
            </a:extLst>
          </p:cNvPr>
          <p:cNvPicPr>
            <a:picLocks noChangeAspect="1"/>
          </p:cNvPicPr>
          <p:nvPr/>
        </p:nvPicPr>
        <p:blipFill>
          <a:blip r:embed="rId3"/>
          <a:stretch>
            <a:fillRect/>
          </a:stretch>
        </p:blipFill>
        <p:spPr>
          <a:xfrm>
            <a:off x="3074023" y="139142"/>
            <a:ext cx="5957785" cy="4550979"/>
          </a:xfrm>
          <a:prstGeom prst="rect">
            <a:avLst/>
          </a:prstGeom>
        </p:spPr>
      </p:pic>
    </p:spTree>
    <p:extLst>
      <p:ext uri="{BB962C8B-B14F-4D97-AF65-F5344CB8AC3E}">
        <p14:creationId xmlns:p14="http://schemas.microsoft.com/office/powerpoint/2010/main" val="33754850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changed the URL of the remote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use the absolute path in this revision of the manifest file.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check out the source code using this revision, we can run the following commands: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android-x86emu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https://github.com/shugaoye/manifests -b android-7.1.1_r4_ch04_aosp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810693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16828" y="2091196"/>
            <a:ext cx="344672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Checking out from a local mirror</a:t>
            </a:r>
          </a:p>
        </p:txBody>
      </p:sp>
      <p:pic>
        <p:nvPicPr>
          <p:cNvPr id="2" name="Picture 1">
            <a:extLst>
              <a:ext uri="{FF2B5EF4-FFF2-40B4-BE49-F238E27FC236}">
                <a16:creationId xmlns:a16="http://schemas.microsoft.com/office/drawing/2014/main" id="{2FDE537D-CBE1-40A0-ADD4-9DEADB0ABDB0}"/>
              </a:ext>
            </a:extLst>
          </p:cNvPr>
          <p:cNvPicPr>
            <a:picLocks noChangeAspect="1"/>
          </p:cNvPicPr>
          <p:nvPr/>
        </p:nvPicPr>
        <p:blipFill>
          <a:blip r:embed="rId3"/>
          <a:stretch>
            <a:fillRect/>
          </a:stretch>
        </p:blipFill>
        <p:spPr>
          <a:xfrm>
            <a:off x="6339921" y="175132"/>
            <a:ext cx="2365849" cy="4529959"/>
          </a:xfrm>
          <a:prstGeom prst="rect">
            <a:avLst/>
          </a:prstGeom>
        </p:spPr>
      </p:pic>
    </p:spTree>
    <p:extLst>
      <p:ext uri="{BB962C8B-B14F-4D97-AF65-F5344CB8AC3E}">
        <p14:creationId xmlns:p14="http://schemas.microsoft.com/office/powerpoint/2010/main" val="1405500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x86emu device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57757"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hierarchy in the device folder is in the vendor-name/device-name format.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the Nexus S from Samsung can be found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samsung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crespo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folder.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device name of Nexus S is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crespo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We can create our device under a common folder, generic, as follows.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folder name for our device is generic/x86emu: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device/generic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x86emu </a:t>
            </a:r>
          </a:p>
        </p:txBody>
      </p:sp>
    </p:spTree>
    <p:extLst>
      <p:ext uri="{BB962C8B-B14F-4D97-AF65-F5344CB8AC3E}">
        <p14:creationId xmlns:p14="http://schemas.microsoft.com/office/powerpoint/2010/main" val="8975391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AndroidProducts.mk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included all product definition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this file.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AOSP build system will start to search all product definitions using this file.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following is the content of AndroidProducts.mk: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PRODUCT_MAKEFILES :=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$(LOCAL_DIR)/x86emu_x86.mk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$(LOCAL_DIR)/x86emu_x86_64.mk \ </a:t>
            </a:r>
          </a:p>
        </p:txBody>
      </p:sp>
    </p:spTree>
    <p:extLst>
      <p:ext uri="{BB962C8B-B14F-4D97-AF65-F5344CB8AC3E}">
        <p14:creationId xmlns:p14="http://schemas.microsoft.com/office/powerpoint/2010/main" val="17608008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AndroidProducts.mk</a:t>
            </a:r>
          </a:p>
        </p:txBody>
      </p:sp>
      <p:pic>
        <p:nvPicPr>
          <p:cNvPr id="3" name="Picture 2">
            <a:extLst>
              <a:ext uri="{FF2B5EF4-FFF2-40B4-BE49-F238E27FC236}">
                <a16:creationId xmlns:a16="http://schemas.microsoft.com/office/drawing/2014/main" id="{D0075E97-7DE8-4665-A2D5-7E445A0376CA}"/>
              </a:ext>
            </a:extLst>
          </p:cNvPr>
          <p:cNvPicPr>
            <a:picLocks noChangeAspect="1"/>
          </p:cNvPicPr>
          <p:nvPr/>
        </p:nvPicPr>
        <p:blipFill>
          <a:blip r:embed="rId3"/>
          <a:stretch>
            <a:fillRect/>
          </a:stretch>
        </p:blipFill>
        <p:spPr>
          <a:xfrm>
            <a:off x="893379" y="1058213"/>
            <a:ext cx="7357241" cy="3507363"/>
          </a:xfrm>
          <a:prstGeom prst="rect">
            <a:avLst/>
          </a:prstGeom>
        </p:spPr>
      </p:pic>
      <p:sp>
        <p:nvSpPr>
          <p:cNvPr id="6" name="Rectangle 5">
            <a:extLst>
              <a:ext uri="{FF2B5EF4-FFF2-40B4-BE49-F238E27FC236}">
                <a16:creationId xmlns:a16="http://schemas.microsoft.com/office/drawing/2014/main" id="{EE998F53-E1B3-4D2C-9D4A-2684C60D4A58}"/>
              </a:ext>
            </a:extLst>
          </p:cNvPr>
          <p:cNvSpPr/>
          <p:nvPr/>
        </p:nvSpPr>
        <p:spPr>
          <a:xfrm>
            <a:off x="3541986" y="1587062"/>
            <a:ext cx="557048" cy="220717"/>
          </a:xfrm>
          <a:prstGeom prst="rect">
            <a:avLst/>
          </a:prstGeom>
          <a:solidFill>
            <a:srgbClr val="22252A"/>
          </a:solidFill>
          <a:ln>
            <a:solidFill>
              <a:srgbClr val="22252A"/>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5CE9A7-8CC2-456F-BA1D-A8150B73A0EB}"/>
              </a:ext>
            </a:extLst>
          </p:cNvPr>
          <p:cNvSpPr/>
          <p:nvPr/>
        </p:nvSpPr>
        <p:spPr>
          <a:xfrm>
            <a:off x="7315200" y="1587062"/>
            <a:ext cx="557048" cy="220717"/>
          </a:xfrm>
          <a:prstGeom prst="rect">
            <a:avLst/>
          </a:prstGeom>
          <a:solidFill>
            <a:srgbClr val="22252A"/>
          </a:solidFill>
          <a:ln>
            <a:solidFill>
              <a:srgbClr val="22252A"/>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772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AndroidProducts.mk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notice that we inherit the common product definition files for 32-bit and 64-bit first at the beginning: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$(call inherit-product, $(SRC_TARGET_DIR)/product/full.mk)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$(call inherit-product, $(SRC_TARGET_DIR)/product/full_x86_64.mk) </a:t>
            </a:r>
          </a:p>
        </p:txBody>
      </p:sp>
    </p:spTree>
    <p:extLst>
      <p:ext uri="{BB962C8B-B14F-4D97-AF65-F5344CB8AC3E}">
        <p14:creationId xmlns:p14="http://schemas.microsoft.com/office/powerpoint/2010/main" val="8747008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96463" y="0"/>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AndroidProducts.mk</a:t>
            </a:r>
          </a:p>
        </p:txBody>
      </p:sp>
      <p:pic>
        <p:nvPicPr>
          <p:cNvPr id="3" name="Picture 2">
            <a:extLst>
              <a:ext uri="{FF2B5EF4-FFF2-40B4-BE49-F238E27FC236}">
                <a16:creationId xmlns:a16="http://schemas.microsoft.com/office/drawing/2014/main" id="{F8F284DA-3EC9-4400-B9B5-867F4AD6BD01}"/>
              </a:ext>
            </a:extLst>
          </p:cNvPr>
          <p:cNvPicPr>
            <a:picLocks noChangeAspect="1"/>
          </p:cNvPicPr>
          <p:nvPr/>
        </p:nvPicPr>
        <p:blipFill>
          <a:blip r:embed="rId3"/>
          <a:stretch>
            <a:fillRect/>
          </a:stretch>
        </p:blipFill>
        <p:spPr>
          <a:xfrm>
            <a:off x="1273841" y="802323"/>
            <a:ext cx="6596318" cy="3892769"/>
          </a:xfrm>
          <a:prstGeom prst="rect">
            <a:avLst/>
          </a:prstGeom>
        </p:spPr>
      </p:pic>
    </p:spTree>
    <p:extLst>
      <p:ext uri="{BB962C8B-B14F-4D97-AF65-F5344CB8AC3E}">
        <p14:creationId xmlns:p14="http://schemas.microsoft.com/office/powerpoint/2010/main" val="275359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Binder IPC</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Binder IPC mechanism allows the application framework to cross process boundaries and call into the Android system services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enables high-level framework APIs to interact with Android system services. An Android application usually runs in its own process space.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doesn't have the ability to access system resources or the underlying hardware directly.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2552510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AndroidProducts.mk</a:t>
            </a:r>
          </a:p>
        </p:txBody>
      </p:sp>
      <p:pic>
        <p:nvPicPr>
          <p:cNvPr id="3" name="Picture 2">
            <a:extLst>
              <a:ext uri="{FF2B5EF4-FFF2-40B4-BE49-F238E27FC236}">
                <a16:creationId xmlns:a16="http://schemas.microsoft.com/office/drawing/2014/main" id="{DE93BC21-659D-4AA2-9431-49430E6F5347}"/>
              </a:ext>
            </a:extLst>
          </p:cNvPr>
          <p:cNvPicPr>
            <a:picLocks noChangeAspect="1"/>
          </p:cNvPicPr>
          <p:nvPr/>
        </p:nvPicPr>
        <p:blipFill>
          <a:blip r:embed="rId3"/>
          <a:stretch>
            <a:fillRect/>
          </a:stretch>
        </p:blipFill>
        <p:spPr>
          <a:xfrm>
            <a:off x="1468531" y="1068491"/>
            <a:ext cx="6206937" cy="3486807"/>
          </a:xfrm>
          <a:prstGeom prst="rect">
            <a:avLst/>
          </a:prstGeom>
        </p:spPr>
      </p:pic>
    </p:spTree>
    <p:extLst>
      <p:ext uri="{BB962C8B-B14F-4D97-AF65-F5344CB8AC3E}">
        <p14:creationId xmlns:p14="http://schemas.microsoft.com/office/powerpoint/2010/main" val="13140888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8259" y="2222834"/>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BoardConfig.mk</a:t>
            </a:r>
          </a:p>
        </p:txBody>
      </p:sp>
      <p:pic>
        <p:nvPicPr>
          <p:cNvPr id="3" name="Picture 2">
            <a:extLst>
              <a:ext uri="{FF2B5EF4-FFF2-40B4-BE49-F238E27FC236}">
                <a16:creationId xmlns:a16="http://schemas.microsoft.com/office/drawing/2014/main" id="{23580546-8B87-451F-B0C6-BD6412AADC91}"/>
              </a:ext>
            </a:extLst>
          </p:cNvPr>
          <p:cNvPicPr>
            <a:picLocks noChangeAspect="1"/>
          </p:cNvPicPr>
          <p:nvPr/>
        </p:nvPicPr>
        <p:blipFill>
          <a:blip r:embed="rId3"/>
          <a:stretch>
            <a:fillRect/>
          </a:stretch>
        </p:blipFill>
        <p:spPr>
          <a:xfrm>
            <a:off x="3657600" y="230865"/>
            <a:ext cx="5255172" cy="4254550"/>
          </a:xfrm>
          <a:prstGeom prst="rect">
            <a:avLst/>
          </a:prstGeom>
        </p:spPr>
      </p:pic>
    </p:spTree>
    <p:extLst>
      <p:ext uri="{BB962C8B-B14F-4D97-AF65-F5344CB8AC3E}">
        <p14:creationId xmlns:p14="http://schemas.microsoft.com/office/powerpoint/2010/main" val="41757707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BoardConfig.mk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3C9479F5-C3C5-4E4D-B778-0E79DE291204}"/>
              </a:ext>
            </a:extLst>
          </p:cNvPr>
          <p:cNvPicPr>
            <a:picLocks noChangeAspect="1"/>
          </p:cNvPicPr>
          <p:nvPr/>
        </p:nvPicPr>
        <p:blipFill>
          <a:blip r:embed="rId3"/>
          <a:stretch>
            <a:fillRect/>
          </a:stretch>
        </p:blipFill>
        <p:spPr>
          <a:xfrm>
            <a:off x="1582710" y="1026240"/>
            <a:ext cx="5978579" cy="3668852"/>
          </a:xfrm>
          <a:prstGeom prst="rect">
            <a:avLst/>
          </a:prstGeom>
        </p:spPr>
      </p:pic>
    </p:spTree>
    <p:extLst>
      <p:ext uri="{BB962C8B-B14F-4D97-AF65-F5344CB8AC3E}">
        <p14:creationId xmlns:p14="http://schemas.microsoft.com/office/powerpoint/2010/main" val="3599960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BoardConfig.mk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2DF30C2A-26D2-4D05-8236-4D180967C4ED}"/>
              </a:ext>
            </a:extLst>
          </p:cNvPr>
          <p:cNvPicPr>
            <a:picLocks noChangeAspect="1"/>
          </p:cNvPicPr>
          <p:nvPr/>
        </p:nvPicPr>
        <p:blipFill>
          <a:blip r:embed="rId3"/>
          <a:stretch>
            <a:fillRect/>
          </a:stretch>
        </p:blipFill>
        <p:spPr>
          <a:xfrm>
            <a:off x="1381125" y="997382"/>
            <a:ext cx="6381750" cy="3629025"/>
          </a:xfrm>
          <a:prstGeom prst="rect">
            <a:avLst/>
          </a:prstGeom>
        </p:spPr>
      </p:pic>
    </p:spTree>
    <p:extLst>
      <p:ext uri="{BB962C8B-B14F-4D97-AF65-F5344CB8AC3E}">
        <p14:creationId xmlns:p14="http://schemas.microsoft.com/office/powerpoint/2010/main" val="24544745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BoardConfig.mk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look at the folder of $AOSP/build/target/board/generic_x86, it contains a few other files: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BoardConfig.mk  device.mk  README.txt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sepolicy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system.prop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need to copy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system.prop</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our device folder as well, since this file defines the Radio Interface Layer (RIL) configuration for the emulator as follows: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rild.libpath=/system/lib/libreference-ril.so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rild.libargs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 /dev/ttyS0 </a:t>
            </a:r>
          </a:p>
        </p:txBody>
      </p:sp>
    </p:spTree>
    <p:extLst>
      <p:ext uri="{BB962C8B-B14F-4D97-AF65-F5344CB8AC3E}">
        <p14:creationId xmlns:p14="http://schemas.microsoft.com/office/powerpoint/2010/main" val="2279919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device.mk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notice that there is a device.mk file in the generic_x86 folder. Yes, we can reuse that file directly.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following is our device.mk file: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$(call inherit-product, $(SRC_TARGET_DIR)/board/generic_x86/device.mk) </a:t>
            </a:r>
          </a:p>
        </p:txBody>
      </p:sp>
    </p:spTree>
    <p:extLst>
      <p:ext uri="{BB962C8B-B14F-4D97-AF65-F5344CB8AC3E}">
        <p14:creationId xmlns:p14="http://schemas.microsoft.com/office/powerpoint/2010/main" val="36314342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device.mk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4789E00A-F35E-4EDA-8E2E-1DC097EFCBE9}"/>
              </a:ext>
            </a:extLst>
          </p:cNvPr>
          <p:cNvPicPr>
            <a:picLocks noChangeAspect="1"/>
          </p:cNvPicPr>
          <p:nvPr/>
        </p:nvPicPr>
        <p:blipFill>
          <a:blip r:embed="rId3"/>
          <a:stretch>
            <a:fillRect/>
          </a:stretch>
        </p:blipFill>
        <p:spPr>
          <a:xfrm>
            <a:off x="735724" y="977964"/>
            <a:ext cx="7672552" cy="3505562"/>
          </a:xfrm>
          <a:prstGeom prst="rect">
            <a:avLst/>
          </a:prstGeom>
        </p:spPr>
      </p:pic>
    </p:spTree>
    <p:extLst>
      <p:ext uri="{BB962C8B-B14F-4D97-AF65-F5344CB8AC3E}">
        <p14:creationId xmlns:p14="http://schemas.microsoft.com/office/powerpoint/2010/main" val="2003109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device.mk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74188"/>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we can add our device build to the build system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add_lunch_combo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product_name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build_variant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lunch &lt;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product_name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build_variant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Such as: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add_lunch_combo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x86emu_x86-eng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lunch x86emu_x86-eng </a:t>
            </a:r>
          </a:p>
        </p:txBody>
      </p:sp>
    </p:spTree>
    <p:extLst>
      <p:ext uri="{BB962C8B-B14F-4D97-AF65-F5344CB8AC3E}">
        <p14:creationId xmlns:p14="http://schemas.microsoft.com/office/powerpoint/2010/main" val="1145286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device.mk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automatically add this to the build system, we can add a script vendorsetup.sh. </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script, we can create all the build variants </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for x86emu_x86: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userdebug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 do </a:t>
            </a:r>
            <a:b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b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add_lunch_combo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x86emu_x86-${</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b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b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done </a:t>
            </a:r>
          </a:p>
        </p:txBody>
      </p:sp>
    </p:spTree>
    <p:extLst>
      <p:ext uri="{BB962C8B-B14F-4D97-AF65-F5344CB8AC3E}">
        <p14:creationId xmlns:p14="http://schemas.microsoft.com/office/powerpoint/2010/main" val="29094018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77F94CE-CCB2-49F0-94E0-FCED6BDEE3AD}"/>
              </a:ext>
            </a:extLst>
          </p:cNvPr>
          <p:cNvPicPr>
            <a:picLocks noChangeAspect="1"/>
          </p:cNvPicPr>
          <p:nvPr/>
        </p:nvPicPr>
        <p:blipFill>
          <a:blip r:embed="rId3"/>
          <a:stretch>
            <a:fillRect/>
          </a:stretch>
        </p:blipFill>
        <p:spPr>
          <a:xfrm>
            <a:off x="1410932" y="954132"/>
            <a:ext cx="6322136" cy="3740960"/>
          </a:xfrm>
          <a:prstGeom prst="rect">
            <a:avLst/>
          </a:prstGeom>
        </p:spPr>
      </p:pic>
    </p:spTree>
    <p:extLst>
      <p:ext uri="{BB962C8B-B14F-4D97-AF65-F5344CB8AC3E}">
        <p14:creationId xmlns:p14="http://schemas.microsoft.com/office/powerpoint/2010/main" val="374061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Application framework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4223"/>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application framework provides APIs to the applications.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used most often by application developers.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an interface is invoked by the applications, application frameworks talk to the system services through the Binder IPC mechanism.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Android application framework is not just a set of libraries for the application developers to use, It provides much more than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7953859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2309"/>
            <a:ext cx="7596822" cy="3059171"/>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Android build system provides a build/envsetup.sh script for the build environment setup.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set up the build environment by running the following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source build/envsetup.sh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this, we need to specify the target that we want to build.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Android build system terms, this is called a lunch-combo. We can specify a lunch-combo directly: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lunch x86emu_x86-eng </a:t>
            </a:r>
          </a:p>
        </p:txBody>
      </p:sp>
    </p:spTree>
    <p:extLst>
      <p:ext uri="{BB962C8B-B14F-4D97-AF65-F5344CB8AC3E}">
        <p14:creationId xmlns:p14="http://schemas.microsoft.com/office/powerpoint/2010/main" val="1670713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52872" y="2257881"/>
            <a:ext cx="3178215"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Or select it from a list in a menu:</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97510F14-A405-48AB-B59F-8A6BD299073F}"/>
              </a:ext>
            </a:extLst>
          </p:cNvPr>
          <p:cNvPicPr>
            <a:picLocks noChangeAspect="1"/>
          </p:cNvPicPr>
          <p:nvPr/>
        </p:nvPicPr>
        <p:blipFill>
          <a:blip r:embed="rId3"/>
          <a:stretch>
            <a:fillRect/>
          </a:stretch>
        </p:blipFill>
        <p:spPr>
          <a:xfrm>
            <a:off x="4112336" y="623887"/>
            <a:ext cx="4829175" cy="3895725"/>
          </a:xfrm>
          <a:prstGeom prst="rect">
            <a:avLst/>
          </a:prstGeom>
        </p:spPr>
      </p:pic>
    </p:spTree>
    <p:extLst>
      <p:ext uri="{BB962C8B-B14F-4D97-AF65-F5344CB8AC3E}">
        <p14:creationId xmlns:p14="http://schemas.microsoft.com/office/powerpoint/2010/main" val="10937913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062496"/>
            <a:ext cx="270533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511710A4-111B-4E4F-9F84-E3DBFE27B390}"/>
              </a:ext>
            </a:extLst>
          </p:cNvPr>
          <p:cNvPicPr>
            <a:picLocks noChangeAspect="1"/>
          </p:cNvPicPr>
          <p:nvPr/>
        </p:nvPicPr>
        <p:blipFill>
          <a:blip r:embed="rId3"/>
          <a:stretch>
            <a:fillRect/>
          </a:stretch>
        </p:blipFill>
        <p:spPr>
          <a:xfrm>
            <a:off x="3478924" y="139142"/>
            <a:ext cx="5544488" cy="4544540"/>
          </a:xfrm>
          <a:prstGeom prst="rect">
            <a:avLst/>
          </a:prstGeom>
        </p:spPr>
      </p:pic>
    </p:spTree>
    <p:extLst>
      <p:ext uri="{BB962C8B-B14F-4D97-AF65-F5344CB8AC3E}">
        <p14:creationId xmlns:p14="http://schemas.microsoft.com/office/powerpoint/2010/main" val="39498027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00313"/>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lunch-combo that we select here is x86emu_x86-eng. We can start to build the target now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-j4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 -j4 </a:t>
            </a:r>
          </a:p>
        </p:txBody>
      </p:sp>
    </p:spTree>
    <p:extLst>
      <p:ext uri="{BB962C8B-B14F-4D97-AF65-F5344CB8AC3E}">
        <p14:creationId xmlns:p14="http://schemas.microsoft.com/office/powerpoint/2010/main" val="37907432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96217"/>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want to see the actual commands in the build, you can use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showcommands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option on the command line: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-j4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showcommands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3915903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2374" y="1873918"/>
            <a:ext cx="279992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p>
        </p:txBody>
      </p:sp>
      <p:pic>
        <p:nvPicPr>
          <p:cNvPr id="3" name="Picture 2">
            <a:extLst>
              <a:ext uri="{FF2B5EF4-FFF2-40B4-BE49-F238E27FC236}">
                <a16:creationId xmlns:a16="http://schemas.microsoft.com/office/drawing/2014/main" id="{9F88F7AA-01DE-482A-B05A-DC51007FAFE3}"/>
              </a:ext>
            </a:extLst>
          </p:cNvPr>
          <p:cNvPicPr>
            <a:picLocks noChangeAspect="1"/>
          </p:cNvPicPr>
          <p:nvPr/>
        </p:nvPicPr>
        <p:blipFill>
          <a:blip r:embed="rId3"/>
          <a:stretch>
            <a:fillRect/>
          </a:stretch>
        </p:blipFill>
        <p:spPr>
          <a:xfrm>
            <a:off x="3282302" y="133977"/>
            <a:ext cx="5725063" cy="4561115"/>
          </a:xfrm>
          <a:prstGeom prst="rect">
            <a:avLst/>
          </a:prstGeom>
        </p:spPr>
      </p:pic>
    </p:spTree>
    <p:extLst>
      <p:ext uri="{BB962C8B-B14F-4D97-AF65-F5344CB8AC3E}">
        <p14:creationId xmlns:p14="http://schemas.microsoft.com/office/powerpoint/2010/main" val="2637886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E7DF3E08-042B-46AC-817E-7F3B0AA165CE}"/>
              </a:ext>
            </a:extLst>
          </p:cNvPr>
          <p:cNvPicPr>
            <a:picLocks noChangeAspect="1"/>
          </p:cNvPicPr>
          <p:nvPr/>
        </p:nvPicPr>
        <p:blipFill>
          <a:blip r:embed="rId3"/>
          <a:stretch>
            <a:fillRect/>
          </a:stretch>
        </p:blipFill>
        <p:spPr>
          <a:xfrm>
            <a:off x="1047750" y="1745094"/>
            <a:ext cx="7048500" cy="2133600"/>
          </a:xfrm>
          <a:prstGeom prst="rect">
            <a:avLst/>
          </a:prstGeom>
        </p:spPr>
      </p:pic>
    </p:spTree>
    <p:extLst>
      <p:ext uri="{BB962C8B-B14F-4D97-AF65-F5344CB8AC3E}">
        <p14:creationId xmlns:p14="http://schemas.microsoft.com/office/powerpoint/2010/main" val="31978971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use our own system images, we can create a shell script ~/bin/test-ch04.sh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#!/bin/sh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 @a25x86 -verbose -show-kernel -shell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selinux</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disabled -system ${OUT}/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system.img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ramdisk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${OUT}/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ramdisk.img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initdata</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${OUT}/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userdata.img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-kernel ${OUT}/kernel </a:t>
            </a:r>
          </a:p>
        </p:txBody>
      </p:sp>
    </p:spTree>
    <p:extLst>
      <p:ext uri="{BB962C8B-B14F-4D97-AF65-F5344CB8AC3E}">
        <p14:creationId xmlns:p14="http://schemas.microsoft.com/office/powerpoint/2010/main" val="38339626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78988"/>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see from the preceding shell script that the images for x86emu are used to start the AVD a25x86.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need to set your Android SDK path so you can use the emulator from Android SDK: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test-ch04.sh </a:t>
            </a:r>
          </a:p>
        </p:txBody>
      </p:sp>
    </p:spTree>
    <p:extLst>
      <p:ext uri="{BB962C8B-B14F-4D97-AF65-F5344CB8AC3E}">
        <p14:creationId xmlns:p14="http://schemas.microsoft.com/office/powerpoint/2010/main" val="5214913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x86emu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26615" y="1605112"/>
            <a:ext cx="3871898"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you start the emulator, you can go to Settings | About phone to check the build information, as shown in the following screenshot: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0AE96CD2-24A6-4A56-B429-23C64C6F742E}"/>
              </a:ext>
            </a:extLst>
          </p:cNvPr>
          <p:cNvPicPr>
            <a:picLocks noChangeAspect="1"/>
          </p:cNvPicPr>
          <p:nvPr/>
        </p:nvPicPr>
        <p:blipFill>
          <a:blip r:embed="rId3"/>
          <a:stretch>
            <a:fillRect/>
          </a:stretch>
        </p:blipFill>
        <p:spPr>
          <a:xfrm>
            <a:off x="6083467" y="142630"/>
            <a:ext cx="2650630" cy="4550979"/>
          </a:xfrm>
          <a:prstGeom prst="rect">
            <a:avLst/>
          </a:prstGeom>
        </p:spPr>
      </p:pic>
    </p:spTree>
    <p:extLst>
      <p:ext uri="{BB962C8B-B14F-4D97-AF65-F5344CB8AC3E}">
        <p14:creationId xmlns:p14="http://schemas.microsoft.com/office/powerpoint/2010/main" val="238229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Recovery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60258" y="1205365"/>
            <a:ext cx="5188901" cy="321305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Recovery is a tool that can be used to upgrade or reinstall Android systems.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part of the AOSP source code, The source code for recovery can be found at $AOSP/bootable/recovery.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unique point about recovery compared to the other parts of Android is that it is a self-contained system by itself.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look at recovery using the following diagram, and compare it to the Android and </a:t>
            </a:r>
            <a:r>
              <a:rPr kumimoji="0" lang="en-US" sz="16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Brillo</a:t>
            </a: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architectures that we talked about before:</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F8330BC-6CDF-48ED-8801-C3112B18F89D}"/>
              </a:ext>
            </a:extLst>
          </p:cNvPr>
          <p:cNvPicPr>
            <a:picLocks noChangeAspect="1"/>
          </p:cNvPicPr>
          <p:nvPr/>
        </p:nvPicPr>
        <p:blipFill>
          <a:blip r:embed="rId3"/>
          <a:stretch>
            <a:fillRect/>
          </a:stretch>
        </p:blipFill>
        <p:spPr>
          <a:xfrm>
            <a:off x="5742351" y="1996966"/>
            <a:ext cx="2841391" cy="1784814"/>
          </a:xfrm>
          <a:prstGeom prst="rect">
            <a:avLst/>
          </a:prstGeom>
        </p:spPr>
      </p:pic>
    </p:spTree>
    <p:extLst>
      <p:ext uri="{BB962C8B-B14F-4D97-AF65-F5344CB8AC3E}">
        <p14:creationId xmlns:p14="http://schemas.microsoft.com/office/powerpoint/2010/main" val="21658551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use an Integrated Development Environment (IDE) for your development work.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possible to integrate the AOSP build environment and selected projects into your favorite IDE.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 will use Eclipse as an example to explain how to integrate our projects and AOSP build environment in Eclipse.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 aware that since AOSP can only be built in the Linux environment, this can only work for Linux as well.</a:t>
            </a:r>
          </a:p>
        </p:txBody>
      </p:sp>
    </p:spTree>
    <p:extLst>
      <p:ext uri="{BB962C8B-B14F-4D97-AF65-F5344CB8AC3E}">
        <p14:creationId xmlns:p14="http://schemas.microsoft.com/office/powerpoint/2010/main" val="17449726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00709" y="1405416"/>
            <a:ext cx="2831376"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use Eclipse, we need to create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our x86emu device build as follows: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6A9D4130-8ACA-4C44-A72E-41F2A2D73096}"/>
              </a:ext>
            </a:extLst>
          </p:cNvPr>
          <p:cNvPicPr>
            <a:picLocks noChangeAspect="1"/>
          </p:cNvPicPr>
          <p:nvPr/>
        </p:nvPicPr>
        <p:blipFill rotWithShape="1">
          <a:blip r:embed="rId3"/>
          <a:srcRect r="11233"/>
          <a:stretch/>
        </p:blipFill>
        <p:spPr>
          <a:xfrm>
            <a:off x="3531478" y="241375"/>
            <a:ext cx="5532532" cy="4243982"/>
          </a:xfrm>
          <a:prstGeom prst="rect">
            <a:avLst/>
          </a:prstGeom>
        </p:spPr>
      </p:pic>
    </p:spTree>
    <p:extLst>
      <p:ext uri="{BB962C8B-B14F-4D97-AF65-F5344CB8AC3E}">
        <p14:creationId xmlns:p14="http://schemas.microsoft.com/office/powerpoint/2010/main" val="6545464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integrate the AOSP build with Eclipse, we must launch Eclipse in the AOSP build environment.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start Eclipse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source build/envsetup.sh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lunch x86emu_x86-eng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${SDK_ROOT}/eclipse/eclipse </a:t>
            </a:r>
          </a:p>
        </p:txBody>
      </p:sp>
    </p:spTree>
    <p:extLst>
      <p:ext uri="{BB962C8B-B14F-4D97-AF65-F5344CB8AC3E}">
        <p14:creationId xmlns:p14="http://schemas.microsoft.com/office/powerpoint/2010/main" val="31247418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033646"/>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74E97440-0AC2-4460-BA7B-A8269AC191E9}"/>
              </a:ext>
            </a:extLst>
          </p:cNvPr>
          <p:cNvPicPr>
            <a:picLocks noChangeAspect="1"/>
          </p:cNvPicPr>
          <p:nvPr/>
        </p:nvPicPr>
        <p:blipFill>
          <a:blip r:embed="rId3"/>
          <a:stretch>
            <a:fillRect/>
          </a:stretch>
        </p:blipFill>
        <p:spPr>
          <a:xfrm>
            <a:off x="5581322" y="368025"/>
            <a:ext cx="3152775" cy="4029075"/>
          </a:xfrm>
          <a:prstGeom prst="rect">
            <a:avLst/>
          </a:prstGeom>
        </p:spPr>
      </p:pic>
    </p:spTree>
    <p:extLst>
      <p:ext uri="{BB962C8B-B14F-4D97-AF65-F5344CB8AC3E}">
        <p14:creationId xmlns:p14="http://schemas.microsoft.com/office/powerpoint/2010/main" val="40999219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95217" y="2222834"/>
            <a:ext cx="2747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B53612F9-BD2B-4AD6-ABD8-511BFAC9C2EF}"/>
              </a:ext>
            </a:extLst>
          </p:cNvPr>
          <p:cNvPicPr>
            <a:picLocks noChangeAspect="1"/>
          </p:cNvPicPr>
          <p:nvPr/>
        </p:nvPicPr>
        <p:blipFill>
          <a:blip r:embed="rId3"/>
          <a:stretch>
            <a:fillRect/>
          </a:stretch>
        </p:blipFill>
        <p:spPr>
          <a:xfrm>
            <a:off x="3786715" y="230865"/>
            <a:ext cx="4854095" cy="4355224"/>
          </a:xfrm>
          <a:prstGeom prst="rect">
            <a:avLst/>
          </a:prstGeom>
        </p:spPr>
      </p:pic>
    </p:spTree>
    <p:extLst>
      <p:ext uri="{BB962C8B-B14F-4D97-AF65-F5344CB8AC3E}">
        <p14:creationId xmlns:p14="http://schemas.microsoft.com/office/powerpoint/2010/main" val="33521692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94914" y="2012627"/>
            <a:ext cx="2747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p>
        </p:txBody>
      </p:sp>
      <p:pic>
        <p:nvPicPr>
          <p:cNvPr id="3" name="Picture 2">
            <a:extLst>
              <a:ext uri="{FF2B5EF4-FFF2-40B4-BE49-F238E27FC236}">
                <a16:creationId xmlns:a16="http://schemas.microsoft.com/office/drawing/2014/main" id="{0AADF91D-22C0-464C-8E47-7C2C64B963FD}"/>
              </a:ext>
            </a:extLst>
          </p:cNvPr>
          <p:cNvPicPr>
            <a:picLocks noChangeAspect="1"/>
          </p:cNvPicPr>
          <p:nvPr/>
        </p:nvPicPr>
        <p:blipFill>
          <a:blip r:embed="rId3"/>
          <a:stretch>
            <a:fillRect/>
          </a:stretch>
        </p:blipFill>
        <p:spPr>
          <a:xfrm>
            <a:off x="4220309" y="0"/>
            <a:ext cx="4673507" cy="4490531"/>
          </a:xfrm>
          <a:prstGeom prst="rect">
            <a:avLst/>
          </a:prstGeom>
        </p:spPr>
      </p:pic>
    </p:spTree>
    <p:extLst>
      <p:ext uri="{BB962C8B-B14F-4D97-AF65-F5344CB8AC3E}">
        <p14:creationId xmlns:p14="http://schemas.microsoft.com/office/powerpoint/2010/main" val="777344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add the build target that we defined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the Target name field.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define the default build target all, the default build in Eclipse will trigger the build target all in our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what we defined for build target all:</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all: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../../..;make -j8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showcommands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2&gt;&amp;1 | tee x86emu-`date +%Y%m%d`.txt </a:t>
            </a:r>
          </a:p>
        </p:txBody>
      </p:sp>
    </p:spTree>
    <p:extLst>
      <p:ext uri="{BB962C8B-B14F-4D97-AF65-F5344CB8AC3E}">
        <p14:creationId xmlns:p14="http://schemas.microsoft.com/office/powerpoint/2010/main" val="42626474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with Eclipse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E63DDE12-9A41-4354-B16F-5D33E16C52C4}"/>
              </a:ext>
            </a:extLst>
          </p:cNvPr>
          <p:cNvPicPr>
            <a:picLocks noChangeAspect="1"/>
          </p:cNvPicPr>
          <p:nvPr/>
        </p:nvPicPr>
        <p:blipFill>
          <a:blip r:embed="rId3"/>
          <a:stretch>
            <a:fillRect/>
          </a:stretch>
        </p:blipFill>
        <p:spPr>
          <a:xfrm>
            <a:off x="1509892" y="928697"/>
            <a:ext cx="6124215" cy="3630010"/>
          </a:xfrm>
          <a:prstGeom prst="rect">
            <a:avLst/>
          </a:prstGeom>
        </p:spPr>
      </p:pic>
    </p:spTree>
    <p:extLst>
      <p:ext uri="{BB962C8B-B14F-4D97-AF65-F5344CB8AC3E}">
        <p14:creationId xmlns:p14="http://schemas.microsoft.com/office/powerpoint/2010/main" val="37081695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96463" y="276014"/>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43383"/>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learnt how to create a new device based on the Android emulator build for Intel x86 architecture.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explained the different build layers in the AOSP built system and how these build layers associate with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a device, After that, we build and tested the new x86emu device. </a:t>
            </a:r>
          </a:p>
        </p:txBody>
      </p:sp>
    </p:spTree>
    <p:extLst>
      <p:ext uri="{BB962C8B-B14F-4D97-AF65-F5344CB8AC3E}">
        <p14:creationId xmlns:p14="http://schemas.microsoft.com/office/powerpoint/2010/main" val="24194027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31483"/>
            <a:ext cx="9144000" cy="370678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0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Enabling the ARM Translator and Introducing Native Bridge</a:t>
            </a:r>
          </a:p>
        </p:txBody>
      </p:sp>
    </p:spTree>
    <p:extLst>
      <p:ext uri="{BB962C8B-B14F-4D97-AF65-F5344CB8AC3E}">
        <p14:creationId xmlns:p14="http://schemas.microsoft.com/office/powerpoint/2010/main" val="81385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Recovery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38D5330E-FE75-48AC-8FB3-F25902BEBFDF}"/>
              </a:ext>
            </a:extLst>
          </p:cNvPr>
          <p:cNvPicPr>
            <a:picLocks noChangeAspect="1"/>
          </p:cNvPicPr>
          <p:nvPr/>
        </p:nvPicPr>
        <p:blipFill>
          <a:blip r:embed="rId3"/>
          <a:stretch>
            <a:fillRect/>
          </a:stretch>
        </p:blipFill>
        <p:spPr>
          <a:xfrm>
            <a:off x="614609" y="1094333"/>
            <a:ext cx="7914782" cy="3435123"/>
          </a:xfrm>
          <a:prstGeom prst="rect">
            <a:avLst/>
          </a:prstGeom>
        </p:spPr>
      </p:pic>
    </p:spTree>
    <p:extLst>
      <p:ext uri="{BB962C8B-B14F-4D97-AF65-F5344CB8AC3E}">
        <p14:creationId xmlns:p14="http://schemas.microsoft.com/office/powerpoint/2010/main" val="16158923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96463" y="496493"/>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Enabling the ARM Translator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and Introducing Native Bridge </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23125"/>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will cover the following topics: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Introducing Native Bridge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Integrating the Houdini library to the x86emu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Building and testing the image with Houdini integration</a:t>
            </a:r>
          </a:p>
        </p:txBody>
      </p:sp>
    </p:spTree>
    <p:extLst>
      <p:ext uri="{BB962C8B-B14F-4D97-AF65-F5344CB8AC3E}">
        <p14:creationId xmlns:p14="http://schemas.microsoft.com/office/powerpoint/2010/main" val="34819724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Introducing Native Bridge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1332"/>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 Bridge is implemented as a part of Android Runtime (ART) in the Android architecture.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used to support running native libraries in a different processor architecture so that an application with native libraries can run on a broader range of devices.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6053252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35489" y="2110465"/>
            <a:ext cx="29094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Introducing Native Bridge</a:t>
            </a:r>
          </a:p>
        </p:txBody>
      </p:sp>
      <p:pic>
        <p:nvPicPr>
          <p:cNvPr id="2" name="Picture 1">
            <a:extLst>
              <a:ext uri="{FF2B5EF4-FFF2-40B4-BE49-F238E27FC236}">
                <a16:creationId xmlns:a16="http://schemas.microsoft.com/office/drawing/2014/main" id="{A7F1F36E-6F65-4D03-B3C4-A5C5742C1D04}"/>
              </a:ext>
            </a:extLst>
          </p:cNvPr>
          <p:cNvPicPr>
            <a:picLocks noChangeAspect="1"/>
          </p:cNvPicPr>
          <p:nvPr/>
        </p:nvPicPr>
        <p:blipFill>
          <a:blip r:embed="rId3"/>
          <a:stretch>
            <a:fillRect/>
          </a:stretch>
        </p:blipFill>
        <p:spPr>
          <a:xfrm>
            <a:off x="4396913" y="186701"/>
            <a:ext cx="4480387" cy="4441359"/>
          </a:xfrm>
          <a:prstGeom prst="rect">
            <a:avLst/>
          </a:prstGeom>
        </p:spPr>
      </p:pic>
    </p:spTree>
    <p:extLst>
      <p:ext uri="{BB962C8B-B14F-4D97-AF65-F5344CB8AC3E}">
        <p14:creationId xmlns:p14="http://schemas.microsoft.com/office/powerpoint/2010/main" val="1362617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Introducing Native Bridge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38432"/>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Within the Native Bridge implementation, it has five states defined in native_bridge.cc,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enum</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class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NativeBridgeState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kNotSetup</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Initial state.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kOpened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After successful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dlopen</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kPreInitialized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After successful pre-initialization.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kInitialized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After successful initialization.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kClosed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Closed or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6489222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38799" y="2192812"/>
            <a:ext cx="375569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pic>
        <p:nvPicPr>
          <p:cNvPr id="2" name="Picture 1">
            <a:extLst>
              <a:ext uri="{FF2B5EF4-FFF2-40B4-BE49-F238E27FC236}">
                <a16:creationId xmlns:a16="http://schemas.microsoft.com/office/drawing/2014/main" id="{4012DCE2-4774-475F-BB27-5233005F33A1}"/>
              </a:ext>
            </a:extLst>
          </p:cNvPr>
          <p:cNvPicPr>
            <a:picLocks noChangeAspect="1"/>
          </p:cNvPicPr>
          <p:nvPr/>
        </p:nvPicPr>
        <p:blipFill>
          <a:blip r:embed="rId3"/>
          <a:stretch>
            <a:fillRect/>
          </a:stretch>
        </p:blipFill>
        <p:spPr>
          <a:xfrm>
            <a:off x="297638" y="355042"/>
            <a:ext cx="5163362" cy="4107341"/>
          </a:xfrm>
          <a:prstGeom prst="rect">
            <a:avLst/>
          </a:prstGeom>
        </p:spPr>
      </p:pic>
    </p:spTree>
    <p:extLst>
      <p:ext uri="{BB962C8B-B14F-4D97-AF65-F5344CB8AC3E}">
        <p14:creationId xmlns:p14="http://schemas.microsoft.com/office/powerpoint/2010/main" val="41676028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61" y="478312"/>
            <a:ext cx="70322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pic>
        <p:nvPicPr>
          <p:cNvPr id="4" name="Picture 3">
            <a:extLst>
              <a:ext uri="{FF2B5EF4-FFF2-40B4-BE49-F238E27FC236}">
                <a16:creationId xmlns:a16="http://schemas.microsoft.com/office/drawing/2014/main" id="{8D0FE005-8FEA-4291-94BC-C9073D06431B}"/>
              </a:ext>
            </a:extLst>
          </p:cNvPr>
          <p:cNvPicPr>
            <a:picLocks noChangeAspect="1"/>
          </p:cNvPicPr>
          <p:nvPr/>
        </p:nvPicPr>
        <p:blipFill>
          <a:blip r:embed="rId3"/>
          <a:stretch>
            <a:fillRect/>
          </a:stretch>
        </p:blipFill>
        <p:spPr>
          <a:xfrm>
            <a:off x="820310" y="1556080"/>
            <a:ext cx="7503379" cy="2994911"/>
          </a:xfrm>
          <a:prstGeom prst="rect">
            <a:avLst/>
          </a:prstGeom>
        </p:spPr>
      </p:pic>
    </p:spTree>
    <p:extLst>
      <p:ext uri="{BB962C8B-B14F-4D97-AF65-F5344CB8AC3E}">
        <p14:creationId xmlns:p14="http://schemas.microsoft.com/office/powerpoint/2010/main" val="19013972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61" y="478312"/>
            <a:ext cx="70322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pic>
        <p:nvPicPr>
          <p:cNvPr id="3" name="Picture 2">
            <a:extLst>
              <a:ext uri="{FF2B5EF4-FFF2-40B4-BE49-F238E27FC236}">
                <a16:creationId xmlns:a16="http://schemas.microsoft.com/office/drawing/2014/main" id="{25B9B757-739C-4370-AF45-7327C53A3122}"/>
              </a:ext>
            </a:extLst>
          </p:cNvPr>
          <p:cNvPicPr>
            <a:picLocks noChangeAspect="1"/>
          </p:cNvPicPr>
          <p:nvPr/>
        </p:nvPicPr>
        <p:blipFill>
          <a:blip r:embed="rId3"/>
          <a:stretch>
            <a:fillRect/>
          </a:stretch>
        </p:blipFill>
        <p:spPr>
          <a:xfrm>
            <a:off x="802481" y="1606183"/>
            <a:ext cx="7539037" cy="3059005"/>
          </a:xfrm>
          <a:prstGeom prst="rect">
            <a:avLst/>
          </a:prstGeom>
        </p:spPr>
      </p:pic>
    </p:spTree>
    <p:extLst>
      <p:ext uri="{BB962C8B-B14F-4D97-AF65-F5344CB8AC3E}">
        <p14:creationId xmlns:p14="http://schemas.microsoft.com/office/powerpoint/2010/main" val="28090756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742C8891-39B8-4792-AC6D-2F2DFF0E2F9E}"/>
              </a:ext>
            </a:extLst>
          </p:cNvPr>
          <p:cNvPicPr>
            <a:picLocks noChangeAspect="1"/>
          </p:cNvPicPr>
          <p:nvPr/>
        </p:nvPicPr>
        <p:blipFill>
          <a:blip r:embed="rId3"/>
          <a:stretch>
            <a:fillRect/>
          </a:stretch>
        </p:blipFill>
        <p:spPr>
          <a:xfrm>
            <a:off x="1534431" y="148492"/>
            <a:ext cx="5928164" cy="4546600"/>
          </a:xfrm>
          <a:prstGeom prst="rect">
            <a:avLst/>
          </a:prstGeom>
        </p:spPr>
      </p:pic>
    </p:spTree>
    <p:extLst>
      <p:ext uri="{BB962C8B-B14F-4D97-AF65-F5344CB8AC3E}">
        <p14:creationId xmlns:p14="http://schemas.microsoft.com/office/powerpoint/2010/main" val="13734054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7" name="Picture 6">
            <a:extLst>
              <a:ext uri="{FF2B5EF4-FFF2-40B4-BE49-F238E27FC236}">
                <a16:creationId xmlns:a16="http://schemas.microsoft.com/office/drawing/2014/main" id="{0C9B8055-73FD-4108-8140-4FEE3D06C707}"/>
              </a:ext>
            </a:extLst>
          </p:cNvPr>
          <p:cNvPicPr>
            <a:picLocks noChangeAspect="1"/>
          </p:cNvPicPr>
          <p:nvPr/>
        </p:nvPicPr>
        <p:blipFill>
          <a:blip r:embed="rId3"/>
          <a:stretch>
            <a:fillRect/>
          </a:stretch>
        </p:blipFill>
        <p:spPr>
          <a:xfrm>
            <a:off x="765260" y="-5495"/>
            <a:ext cx="7613479" cy="4700587"/>
          </a:xfrm>
          <a:prstGeom prst="rect">
            <a:avLst/>
          </a:prstGeom>
        </p:spPr>
      </p:pic>
    </p:spTree>
    <p:extLst>
      <p:ext uri="{BB962C8B-B14F-4D97-AF65-F5344CB8AC3E}">
        <p14:creationId xmlns:p14="http://schemas.microsoft.com/office/powerpoint/2010/main" val="24166763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B074173A-D1F5-40A8-941B-49B82397E2D2}"/>
              </a:ext>
            </a:extLst>
          </p:cNvPr>
          <p:cNvPicPr>
            <a:picLocks noChangeAspect="1"/>
          </p:cNvPicPr>
          <p:nvPr/>
        </p:nvPicPr>
        <p:blipFill>
          <a:blip r:embed="rId3"/>
          <a:stretch>
            <a:fillRect/>
          </a:stretch>
        </p:blipFill>
        <p:spPr>
          <a:xfrm>
            <a:off x="806450" y="1015999"/>
            <a:ext cx="6758742" cy="3512943"/>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3302001" y="448408"/>
            <a:ext cx="57368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spTree>
    <p:extLst>
      <p:ext uri="{BB962C8B-B14F-4D97-AF65-F5344CB8AC3E}">
        <p14:creationId xmlns:p14="http://schemas.microsoft.com/office/powerpoint/2010/main" val="3736751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0BDAF365-FEFF-46C3-8A02-83A2F8A0C322}"/>
              </a:ext>
            </a:extLst>
          </p:cNvPr>
          <p:cNvPicPr>
            <a:picLocks noChangeAspect="1"/>
          </p:cNvPicPr>
          <p:nvPr/>
        </p:nvPicPr>
        <p:blipFill>
          <a:blip r:embed="rId3"/>
          <a:stretch>
            <a:fillRect/>
          </a:stretch>
        </p:blipFill>
        <p:spPr>
          <a:xfrm>
            <a:off x="2605242" y="139142"/>
            <a:ext cx="3933516" cy="4572000"/>
          </a:xfrm>
          <a:prstGeom prst="rect">
            <a:avLst/>
          </a:prstGeom>
        </p:spPr>
      </p:pic>
    </p:spTree>
    <p:extLst>
      <p:ext uri="{BB962C8B-B14F-4D97-AF65-F5344CB8AC3E}">
        <p14:creationId xmlns:p14="http://schemas.microsoft.com/office/powerpoint/2010/main" val="22925137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A4C286D1-9F47-48AB-BF13-9824B83C6B59}"/>
              </a:ext>
            </a:extLst>
          </p:cNvPr>
          <p:cNvPicPr>
            <a:picLocks noChangeAspect="1"/>
          </p:cNvPicPr>
          <p:nvPr/>
        </p:nvPicPr>
        <p:blipFill>
          <a:blip r:embed="rId3"/>
          <a:stretch>
            <a:fillRect/>
          </a:stretch>
        </p:blipFill>
        <p:spPr>
          <a:xfrm>
            <a:off x="2183150" y="139142"/>
            <a:ext cx="4777700" cy="4555950"/>
          </a:xfrm>
          <a:prstGeom prst="rect">
            <a:avLst/>
          </a:prstGeom>
        </p:spPr>
      </p:pic>
    </p:spTree>
    <p:extLst>
      <p:ext uri="{BB962C8B-B14F-4D97-AF65-F5344CB8AC3E}">
        <p14:creationId xmlns:p14="http://schemas.microsoft.com/office/powerpoint/2010/main" val="1388369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C0094397-2F0F-49C1-8C5D-DE6A2FB5933A}"/>
              </a:ext>
            </a:extLst>
          </p:cNvPr>
          <p:cNvPicPr>
            <a:picLocks noChangeAspect="1"/>
          </p:cNvPicPr>
          <p:nvPr/>
        </p:nvPicPr>
        <p:blipFill>
          <a:blip r:embed="rId3"/>
          <a:stretch>
            <a:fillRect/>
          </a:stretch>
        </p:blipFill>
        <p:spPr>
          <a:xfrm>
            <a:off x="2081244" y="97692"/>
            <a:ext cx="4834537" cy="4597400"/>
          </a:xfrm>
          <a:prstGeom prst="rect">
            <a:avLst/>
          </a:prstGeom>
        </p:spPr>
      </p:pic>
    </p:spTree>
    <p:extLst>
      <p:ext uri="{BB962C8B-B14F-4D97-AF65-F5344CB8AC3E}">
        <p14:creationId xmlns:p14="http://schemas.microsoft.com/office/powerpoint/2010/main" val="13087115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61" y="478312"/>
            <a:ext cx="70322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sp>
        <p:nvSpPr>
          <p:cNvPr id="6" name="object 2">
            <a:extLst>
              <a:ext uri="{FF2B5EF4-FFF2-40B4-BE49-F238E27FC236}">
                <a16:creationId xmlns:a16="http://schemas.microsoft.com/office/drawing/2014/main" id="{98F06CD9-3275-4DF7-990E-8C6FD98B7751}"/>
              </a:ext>
            </a:extLst>
          </p:cNvPr>
          <p:cNvSpPr txBox="1"/>
          <p:nvPr/>
        </p:nvSpPr>
        <p:spPr>
          <a:xfrm>
            <a:off x="544003" y="2066720"/>
            <a:ext cx="8055993"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what is the content of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nb_library_filename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filename? As we can see from the Runtime::Init function, the first parameter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LoadNativeBridge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initialized using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Opt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property: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std::string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native_bridge_file_name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runtime_options.ReleaseOrDefault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217200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61" y="478312"/>
            <a:ext cx="70322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pic>
        <p:nvPicPr>
          <p:cNvPr id="3" name="Picture 2">
            <a:extLst>
              <a:ext uri="{FF2B5EF4-FFF2-40B4-BE49-F238E27FC236}">
                <a16:creationId xmlns:a16="http://schemas.microsoft.com/office/drawing/2014/main" id="{B296F018-2294-4C21-ADB1-964E294E7C12}"/>
              </a:ext>
            </a:extLst>
          </p:cNvPr>
          <p:cNvPicPr>
            <a:picLocks noChangeAspect="1"/>
          </p:cNvPicPr>
          <p:nvPr/>
        </p:nvPicPr>
        <p:blipFill>
          <a:blip r:embed="rId3"/>
          <a:stretch>
            <a:fillRect/>
          </a:stretch>
        </p:blipFill>
        <p:spPr>
          <a:xfrm>
            <a:off x="1343818" y="1449733"/>
            <a:ext cx="6456363" cy="3215455"/>
          </a:xfrm>
          <a:prstGeom prst="rect">
            <a:avLst/>
          </a:prstGeom>
        </p:spPr>
      </p:pic>
    </p:spTree>
    <p:extLst>
      <p:ext uri="{BB962C8B-B14F-4D97-AF65-F5344CB8AC3E}">
        <p14:creationId xmlns:p14="http://schemas.microsoft.com/office/powerpoint/2010/main" val="26106773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61" y="478312"/>
            <a:ext cx="703229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Native Bridge as part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of the ART initialization</a:t>
            </a:r>
          </a:p>
        </p:txBody>
      </p:sp>
      <p:pic>
        <p:nvPicPr>
          <p:cNvPr id="3" name="Picture 2">
            <a:extLst>
              <a:ext uri="{FF2B5EF4-FFF2-40B4-BE49-F238E27FC236}">
                <a16:creationId xmlns:a16="http://schemas.microsoft.com/office/drawing/2014/main" id="{61AC3C9E-050D-48EE-88C1-2064E0315996}"/>
              </a:ext>
            </a:extLst>
          </p:cNvPr>
          <p:cNvPicPr>
            <a:picLocks noChangeAspect="1"/>
          </p:cNvPicPr>
          <p:nvPr/>
        </p:nvPicPr>
        <p:blipFill>
          <a:blip r:embed="rId3"/>
          <a:stretch>
            <a:fillRect/>
          </a:stretch>
        </p:blipFill>
        <p:spPr>
          <a:xfrm>
            <a:off x="1268127" y="1484697"/>
            <a:ext cx="6607745" cy="3180491"/>
          </a:xfrm>
          <a:prstGeom prst="rect">
            <a:avLst/>
          </a:prstGeom>
        </p:spPr>
      </p:pic>
    </p:spTree>
    <p:extLst>
      <p:ext uri="{BB962C8B-B14F-4D97-AF65-F5344CB8AC3E}">
        <p14:creationId xmlns:p14="http://schemas.microsoft.com/office/powerpoint/2010/main" val="2754443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D035E107-156D-435F-9558-E1E65B3B47D3}"/>
              </a:ext>
            </a:extLst>
          </p:cNvPr>
          <p:cNvPicPr>
            <a:picLocks noChangeAspect="1"/>
          </p:cNvPicPr>
          <p:nvPr/>
        </p:nvPicPr>
        <p:blipFill>
          <a:blip r:embed="rId3"/>
          <a:stretch>
            <a:fillRect/>
          </a:stretch>
        </p:blipFill>
        <p:spPr>
          <a:xfrm>
            <a:off x="1016000" y="1144788"/>
            <a:ext cx="7112000" cy="3334212"/>
          </a:xfrm>
          <a:prstGeom prst="rect">
            <a:avLst/>
          </a:prstGeom>
        </p:spPr>
      </p:pic>
    </p:spTree>
    <p:extLst>
      <p:ext uri="{BB962C8B-B14F-4D97-AF65-F5344CB8AC3E}">
        <p14:creationId xmlns:p14="http://schemas.microsoft.com/office/powerpoint/2010/main" val="42370714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6089" y="2222834"/>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3" name="Picture 2">
            <a:extLst>
              <a:ext uri="{FF2B5EF4-FFF2-40B4-BE49-F238E27FC236}">
                <a16:creationId xmlns:a16="http://schemas.microsoft.com/office/drawing/2014/main" id="{0805826C-73D2-4E68-AF54-ACCB738FE914}"/>
              </a:ext>
            </a:extLst>
          </p:cNvPr>
          <p:cNvPicPr>
            <a:picLocks noChangeAspect="1"/>
          </p:cNvPicPr>
          <p:nvPr/>
        </p:nvPicPr>
        <p:blipFill>
          <a:blip r:embed="rId3"/>
          <a:stretch>
            <a:fillRect/>
          </a:stretch>
        </p:blipFill>
        <p:spPr>
          <a:xfrm>
            <a:off x="4220309" y="139142"/>
            <a:ext cx="4682391" cy="4572597"/>
          </a:xfrm>
          <a:prstGeom prst="rect">
            <a:avLst/>
          </a:prstGeom>
        </p:spPr>
      </p:pic>
    </p:spTree>
    <p:extLst>
      <p:ext uri="{BB962C8B-B14F-4D97-AF65-F5344CB8AC3E}">
        <p14:creationId xmlns:p14="http://schemas.microsoft.com/office/powerpoint/2010/main" val="30503029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130175" y="2222834"/>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4" name="Picture 3">
            <a:extLst>
              <a:ext uri="{FF2B5EF4-FFF2-40B4-BE49-F238E27FC236}">
                <a16:creationId xmlns:a16="http://schemas.microsoft.com/office/drawing/2014/main" id="{054E0E59-6A28-4F07-BEAC-D4B769017859}"/>
              </a:ext>
            </a:extLst>
          </p:cNvPr>
          <p:cNvPicPr>
            <a:picLocks noChangeAspect="1"/>
          </p:cNvPicPr>
          <p:nvPr/>
        </p:nvPicPr>
        <p:blipFill>
          <a:blip r:embed="rId3"/>
          <a:stretch>
            <a:fillRect/>
          </a:stretch>
        </p:blipFill>
        <p:spPr>
          <a:xfrm>
            <a:off x="3048141" y="139142"/>
            <a:ext cx="5965684" cy="4554538"/>
          </a:xfrm>
          <a:prstGeom prst="rect">
            <a:avLst/>
          </a:prstGeom>
        </p:spPr>
      </p:pic>
    </p:spTree>
    <p:extLst>
      <p:ext uri="{BB962C8B-B14F-4D97-AF65-F5344CB8AC3E}">
        <p14:creationId xmlns:p14="http://schemas.microsoft.com/office/powerpoint/2010/main" val="35198142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96875" y="2222834"/>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3" name="Picture 2">
            <a:extLst>
              <a:ext uri="{FF2B5EF4-FFF2-40B4-BE49-F238E27FC236}">
                <a16:creationId xmlns:a16="http://schemas.microsoft.com/office/drawing/2014/main" id="{1FF6C383-AD8F-4A46-8400-4DD9B52D15ED}"/>
              </a:ext>
            </a:extLst>
          </p:cNvPr>
          <p:cNvPicPr>
            <a:picLocks noChangeAspect="1"/>
          </p:cNvPicPr>
          <p:nvPr/>
        </p:nvPicPr>
        <p:blipFill>
          <a:blip r:embed="rId3"/>
          <a:stretch>
            <a:fillRect/>
          </a:stretch>
        </p:blipFill>
        <p:spPr>
          <a:xfrm>
            <a:off x="4220309" y="110392"/>
            <a:ext cx="4732367" cy="4584700"/>
          </a:xfrm>
          <a:prstGeom prst="rect">
            <a:avLst/>
          </a:prstGeom>
        </p:spPr>
      </p:pic>
    </p:spTree>
    <p:extLst>
      <p:ext uri="{BB962C8B-B14F-4D97-AF65-F5344CB8AC3E}">
        <p14:creationId xmlns:p14="http://schemas.microsoft.com/office/powerpoint/2010/main" val="1222410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bool NeedsNativeBridge(const char* instruction_set)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(instruction_set == nullptr)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ALOGE("Null instruction set in NeedsNativeBridge.");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false;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strncmp(instruction_set, kRuntimeISA,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strlen(kRuntimeISA) + 1) != 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65253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30258"/>
            <a:ext cx="720376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third-party open source </a:t>
            </a:r>
          </a:p>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projects derived from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4255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AOSP source code is the major source that we can start to work with in system-level programming.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Various silicon vendors usually work with Google to enable their reference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huge effort and they won't publish everything to the world except for their customers.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7094622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47737" y="2222834"/>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3" name="Picture 2">
            <a:extLst>
              <a:ext uri="{FF2B5EF4-FFF2-40B4-BE49-F238E27FC236}">
                <a16:creationId xmlns:a16="http://schemas.microsoft.com/office/drawing/2014/main" id="{77E58EC2-41CE-48F2-98F8-96ACC4DAC9DE}"/>
              </a:ext>
            </a:extLst>
          </p:cNvPr>
          <p:cNvPicPr>
            <a:picLocks noChangeAspect="1"/>
          </p:cNvPicPr>
          <p:nvPr/>
        </p:nvPicPr>
        <p:blipFill>
          <a:blip r:embed="rId3"/>
          <a:stretch>
            <a:fillRect/>
          </a:stretch>
        </p:blipFill>
        <p:spPr>
          <a:xfrm>
            <a:off x="3505625" y="139142"/>
            <a:ext cx="5390638" cy="4483100"/>
          </a:xfrm>
          <a:prstGeom prst="rect">
            <a:avLst/>
          </a:prstGeom>
        </p:spPr>
      </p:pic>
    </p:spTree>
    <p:extLst>
      <p:ext uri="{BB962C8B-B14F-4D97-AF65-F5344CB8AC3E}">
        <p14:creationId xmlns:p14="http://schemas.microsoft.com/office/powerpoint/2010/main" val="23946658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47737" y="2222834"/>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4" name="Picture 3">
            <a:extLst>
              <a:ext uri="{FF2B5EF4-FFF2-40B4-BE49-F238E27FC236}">
                <a16:creationId xmlns:a16="http://schemas.microsoft.com/office/drawing/2014/main" id="{5023D785-C1C3-4B7B-B73B-889326FAE3D0}"/>
              </a:ext>
            </a:extLst>
          </p:cNvPr>
          <p:cNvPicPr>
            <a:picLocks noChangeAspect="1"/>
          </p:cNvPicPr>
          <p:nvPr/>
        </p:nvPicPr>
        <p:blipFill>
          <a:blip r:embed="rId3"/>
          <a:stretch>
            <a:fillRect/>
          </a:stretch>
        </p:blipFill>
        <p:spPr>
          <a:xfrm>
            <a:off x="3314613" y="619884"/>
            <a:ext cx="5581650" cy="3903731"/>
          </a:xfrm>
          <a:prstGeom prst="rect">
            <a:avLst/>
          </a:prstGeom>
        </p:spPr>
      </p:pic>
    </p:spTree>
    <p:extLst>
      <p:ext uri="{BB962C8B-B14F-4D97-AF65-F5344CB8AC3E}">
        <p14:creationId xmlns:p14="http://schemas.microsoft.com/office/powerpoint/2010/main" val="34080495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14609" y="2320465"/>
            <a:ext cx="31126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Pre-initializing Native Bridge</a:t>
            </a:r>
          </a:p>
        </p:txBody>
      </p:sp>
      <p:pic>
        <p:nvPicPr>
          <p:cNvPr id="7" name="Picture 6">
            <a:extLst>
              <a:ext uri="{FF2B5EF4-FFF2-40B4-BE49-F238E27FC236}">
                <a16:creationId xmlns:a16="http://schemas.microsoft.com/office/drawing/2014/main" id="{2787BA09-527A-4B25-BCBB-5FB45F7F2B04}"/>
              </a:ext>
            </a:extLst>
          </p:cNvPr>
          <p:cNvPicPr>
            <a:picLocks noChangeAspect="1"/>
          </p:cNvPicPr>
          <p:nvPr/>
        </p:nvPicPr>
        <p:blipFill>
          <a:blip r:embed="rId3"/>
          <a:stretch>
            <a:fillRect/>
          </a:stretch>
        </p:blipFill>
        <p:spPr>
          <a:xfrm>
            <a:off x="3127220" y="876300"/>
            <a:ext cx="5769043" cy="3586162"/>
          </a:xfrm>
          <a:prstGeom prst="rect">
            <a:avLst/>
          </a:prstGeom>
        </p:spPr>
      </p:pic>
    </p:spTree>
    <p:extLst>
      <p:ext uri="{BB962C8B-B14F-4D97-AF65-F5344CB8AC3E}">
        <p14:creationId xmlns:p14="http://schemas.microsoft.com/office/powerpoint/2010/main" val="22789464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3A6D84D3-2779-4765-998D-DC0522B19402}"/>
              </a:ext>
            </a:extLst>
          </p:cNvPr>
          <p:cNvPicPr>
            <a:picLocks noChangeAspect="1"/>
          </p:cNvPicPr>
          <p:nvPr/>
        </p:nvPicPr>
        <p:blipFill>
          <a:blip r:embed="rId3"/>
          <a:stretch>
            <a:fillRect/>
          </a:stretch>
        </p:blipFill>
        <p:spPr>
          <a:xfrm>
            <a:off x="809586" y="1098062"/>
            <a:ext cx="7524827" cy="3403600"/>
          </a:xfrm>
          <a:prstGeom prst="rect">
            <a:avLst/>
          </a:prstGeom>
        </p:spPr>
      </p:pic>
    </p:spTree>
    <p:extLst>
      <p:ext uri="{BB962C8B-B14F-4D97-AF65-F5344CB8AC3E}">
        <p14:creationId xmlns:p14="http://schemas.microsoft.com/office/powerpoint/2010/main" val="34075492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D2D6C493-8A51-4FCB-92B5-DAACA32FE8F7}"/>
              </a:ext>
            </a:extLst>
          </p:cNvPr>
          <p:cNvPicPr>
            <a:picLocks noChangeAspect="1"/>
          </p:cNvPicPr>
          <p:nvPr/>
        </p:nvPicPr>
        <p:blipFill>
          <a:blip r:embed="rId3"/>
          <a:stretch>
            <a:fillRect/>
          </a:stretch>
        </p:blipFill>
        <p:spPr>
          <a:xfrm>
            <a:off x="1729870" y="890926"/>
            <a:ext cx="5684260" cy="3804166"/>
          </a:xfrm>
          <a:prstGeom prst="rect">
            <a:avLst/>
          </a:prstGeom>
        </p:spPr>
      </p:pic>
    </p:spTree>
    <p:extLst>
      <p:ext uri="{BB962C8B-B14F-4D97-AF65-F5344CB8AC3E}">
        <p14:creationId xmlns:p14="http://schemas.microsoft.com/office/powerpoint/2010/main" val="3313465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4351" y="2079842"/>
            <a:ext cx="3176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p>
        </p:txBody>
      </p:sp>
      <p:pic>
        <p:nvPicPr>
          <p:cNvPr id="3" name="Picture 2">
            <a:extLst>
              <a:ext uri="{FF2B5EF4-FFF2-40B4-BE49-F238E27FC236}">
                <a16:creationId xmlns:a16="http://schemas.microsoft.com/office/drawing/2014/main" id="{303643C9-D724-4012-BC08-FE19BDA4867B}"/>
              </a:ext>
            </a:extLst>
          </p:cNvPr>
          <p:cNvPicPr>
            <a:picLocks noChangeAspect="1"/>
          </p:cNvPicPr>
          <p:nvPr/>
        </p:nvPicPr>
        <p:blipFill>
          <a:blip r:embed="rId3"/>
          <a:stretch>
            <a:fillRect/>
          </a:stretch>
        </p:blipFill>
        <p:spPr>
          <a:xfrm>
            <a:off x="3700462" y="230865"/>
            <a:ext cx="5152791" cy="4395787"/>
          </a:xfrm>
          <a:prstGeom prst="rect">
            <a:avLst/>
          </a:prstGeom>
        </p:spPr>
      </p:pic>
    </p:spTree>
    <p:extLst>
      <p:ext uri="{BB962C8B-B14F-4D97-AF65-F5344CB8AC3E}">
        <p14:creationId xmlns:p14="http://schemas.microsoft.com/office/powerpoint/2010/main" val="30310097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4351" y="2079842"/>
            <a:ext cx="3176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p>
        </p:txBody>
      </p:sp>
      <p:pic>
        <p:nvPicPr>
          <p:cNvPr id="4" name="Picture 3">
            <a:extLst>
              <a:ext uri="{FF2B5EF4-FFF2-40B4-BE49-F238E27FC236}">
                <a16:creationId xmlns:a16="http://schemas.microsoft.com/office/drawing/2014/main" id="{CD08A461-E55F-43EF-8BF0-419E935A5B70}"/>
              </a:ext>
            </a:extLst>
          </p:cNvPr>
          <p:cNvPicPr>
            <a:picLocks noChangeAspect="1"/>
          </p:cNvPicPr>
          <p:nvPr/>
        </p:nvPicPr>
        <p:blipFill>
          <a:blip r:embed="rId3"/>
          <a:stretch>
            <a:fillRect/>
          </a:stretch>
        </p:blipFill>
        <p:spPr>
          <a:xfrm>
            <a:off x="3072155" y="336587"/>
            <a:ext cx="5932145" cy="4358505"/>
          </a:xfrm>
          <a:prstGeom prst="rect">
            <a:avLst/>
          </a:prstGeom>
        </p:spPr>
      </p:pic>
    </p:spTree>
    <p:extLst>
      <p:ext uri="{BB962C8B-B14F-4D97-AF65-F5344CB8AC3E}">
        <p14:creationId xmlns:p14="http://schemas.microsoft.com/office/powerpoint/2010/main" val="35743726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4351" y="2079842"/>
            <a:ext cx="3176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p>
        </p:txBody>
      </p:sp>
      <p:pic>
        <p:nvPicPr>
          <p:cNvPr id="3" name="Picture 2">
            <a:extLst>
              <a:ext uri="{FF2B5EF4-FFF2-40B4-BE49-F238E27FC236}">
                <a16:creationId xmlns:a16="http://schemas.microsoft.com/office/drawing/2014/main" id="{B55B7537-398E-46C2-AB92-113866AA8D36}"/>
              </a:ext>
            </a:extLst>
          </p:cNvPr>
          <p:cNvPicPr>
            <a:picLocks noChangeAspect="1"/>
          </p:cNvPicPr>
          <p:nvPr/>
        </p:nvPicPr>
        <p:blipFill>
          <a:blip r:embed="rId3"/>
          <a:stretch>
            <a:fillRect/>
          </a:stretch>
        </p:blipFill>
        <p:spPr>
          <a:xfrm>
            <a:off x="3700462" y="161808"/>
            <a:ext cx="5234383" cy="4533900"/>
          </a:xfrm>
          <a:prstGeom prst="rect">
            <a:avLst/>
          </a:prstGeom>
        </p:spPr>
      </p:pic>
    </p:spTree>
    <p:extLst>
      <p:ext uri="{BB962C8B-B14F-4D97-AF65-F5344CB8AC3E}">
        <p14:creationId xmlns:p14="http://schemas.microsoft.com/office/powerpoint/2010/main" val="4172228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4351" y="2079842"/>
            <a:ext cx="3176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Native Bridge</a:t>
            </a:r>
          </a:p>
        </p:txBody>
      </p:sp>
      <p:pic>
        <p:nvPicPr>
          <p:cNvPr id="4" name="Picture 3">
            <a:extLst>
              <a:ext uri="{FF2B5EF4-FFF2-40B4-BE49-F238E27FC236}">
                <a16:creationId xmlns:a16="http://schemas.microsoft.com/office/drawing/2014/main" id="{631C89A6-20A9-4971-8614-1333D15332AC}"/>
              </a:ext>
            </a:extLst>
          </p:cNvPr>
          <p:cNvPicPr>
            <a:picLocks noChangeAspect="1"/>
          </p:cNvPicPr>
          <p:nvPr/>
        </p:nvPicPr>
        <p:blipFill>
          <a:blip r:embed="rId3"/>
          <a:stretch>
            <a:fillRect/>
          </a:stretch>
        </p:blipFill>
        <p:spPr>
          <a:xfrm>
            <a:off x="3302930" y="573733"/>
            <a:ext cx="5655257" cy="3996034"/>
          </a:xfrm>
          <a:prstGeom prst="rect">
            <a:avLst/>
          </a:prstGeom>
        </p:spPr>
      </p:pic>
    </p:spTree>
    <p:extLst>
      <p:ext uri="{BB962C8B-B14F-4D97-AF65-F5344CB8AC3E}">
        <p14:creationId xmlns:p14="http://schemas.microsoft.com/office/powerpoint/2010/main" val="259494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A9914A7B-6076-4B01-AC2F-E3F4521E7321}"/>
              </a:ext>
            </a:extLst>
          </p:cNvPr>
          <p:cNvPicPr>
            <a:picLocks noChangeAspect="1"/>
          </p:cNvPicPr>
          <p:nvPr/>
        </p:nvPicPr>
        <p:blipFill>
          <a:blip r:embed="rId3"/>
          <a:stretch>
            <a:fillRect/>
          </a:stretch>
        </p:blipFill>
        <p:spPr>
          <a:xfrm>
            <a:off x="1981200" y="928697"/>
            <a:ext cx="5181600" cy="3762375"/>
          </a:xfrm>
          <a:prstGeom prst="rect">
            <a:avLst/>
          </a:prstGeom>
        </p:spPr>
      </p:pic>
    </p:spTree>
    <p:extLst>
      <p:ext uri="{BB962C8B-B14F-4D97-AF65-F5344CB8AC3E}">
        <p14:creationId xmlns:p14="http://schemas.microsoft.com/office/powerpoint/2010/main" val="83078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LineageOS (CyanogenMod)</a:t>
            </a:r>
          </a:p>
        </p:txBody>
      </p:sp>
      <p:sp>
        <p:nvSpPr>
          <p:cNvPr id="4" name="object 2">
            <a:extLst>
              <a:ext uri="{FF2B5EF4-FFF2-40B4-BE49-F238E27FC236}">
                <a16:creationId xmlns:a16="http://schemas.microsoft.com/office/drawing/2014/main" id="{59C6EB5B-81CF-43FA-BC18-BF25A7F8CDD9}"/>
              </a:ext>
            </a:extLst>
          </p:cNvPr>
          <p:cNvSpPr txBox="1"/>
          <p:nvPr/>
        </p:nvSpPr>
        <p:spPr>
          <a:xfrm>
            <a:off x="649596" y="1113032"/>
            <a:ext cx="784480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a community providing aftermarket firmware distribution for many popular Android devices.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the successor to the highly popular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cannot build the ROM for your devices from AOSP source code, you may look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Because there are many devices supported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many major third-party ROM images are built on top of its predecessor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04652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08303" y="2020311"/>
            <a:ext cx="26554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p>
        </p:txBody>
      </p:sp>
      <p:pic>
        <p:nvPicPr>
          <p:cNvPr id="6" name="Picture 5">
            <a:extLst>
              <a:ext uri="{FF2B5EF4-FFF2-40B4-BE49-F238E27FC236}">
                <a16:creationId xmlns:a16="http://schemas.microsoft.com/office/drawing/2014/main" id="{FB4A32CB-D166-43AA-AFF1-3E23B4AF2A26}"/>
              </a:ext>
            </a:extLst>
          </p:cNvPr>
          <p:cNvPicPr>
            <a:picLocks noChangeAspect="1"/>
          </p:cNvPicPr>
          <p:nvPr/>
        </p:nvPicPr>
        <p:blipFill>
          <a:blip r:embed="rId3"/>
          <a:stretch>
            <a:fillRect/>
          </a:stretch>
        </p:blipFill>
        <p:spPr>
          <a:xfrm>
            <a:off x="3133397" y="230865"/>
            <a:ext cx="5702300" cy="4276725"/>
          </a:xfrm>
          <a:prstGeom prst="rect">
            <a:avLst/>
          </a:prstGeom>
        </p:spPr>
      </p:pic>
    </p:spTree>
    <p:extLst>
      <p:ext uri="{BB962C8B-B14F-4D97-AF65-F5344CB8AC3E}">
        <p14:creationId xmlns:p14="http://schemas.microsoft.com/office/powerpoint/2010/main" val="30683770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0B312F8E-DF21-4FA9-A1AE-F6C72727E28C}"/>
              </a:ext>
            </a:extLst>
          </p:cNvPr>
          <p:cNvPicPr>
            <a:picLocks noChangeAspect="1"/>
          </p:cNvPicPr>
          <p:nvPr/>
        </p:nvPicPr>
        <p:blipFill>
          <a:blip r:embed="rId3"/>
          <a:stretch>
            <a:fillRect/>
          </a:stretch>
        </p:blipFill>
        <p:spPr>
          <a:xfrm>
            <a:off x="2080459" y="120878"/>
            <a:ext cx="4983082" cy="4574214"/>
          </a:xfrm>
          <a:prstGeom prst="rect">
            <a:avLst/>
          </a:prstGeom>
        </p:spPr>
      </p:pic>
    </p:spTree>
    <p:extLst>
      <p:ext uri="{BB962C8B-B14F-4D97-AF65-F5344CB8AC3E}">
        <p14:creationId xmlns:p14="http://schemas.microsoft.com/office/powerpoint/2010/main" val="12195014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NativeBridgeIsSupported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calls to the Houdini callback function,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isSupported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check whether the given shared library can be supported by Native Bridge or not: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bool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NativeBridgeIsSupported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char*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libpath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NativeBridgeInitialized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callbacks-&gt;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isSupported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libpath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false;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1148230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the library can be supported by Native Bridge,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LoadNativeLibrary</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will call another Native Bridge function, android::</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NativeBridgeLoadLibrary</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load the library: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void*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NativeBridgeLoadLibrary</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char*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libpath</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 flag)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NativeBridgeInitialized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callbacks-&gt;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loadLibrary</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libpath</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flag);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nullptr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34972656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void* FindSymbolWithNativeBridge(const std::string&amp; symbol_name,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char* shorty)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CHECK(NeedsNativeBridge());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uint32_t len = 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android::NativeBridgeGetTrampoline(handle_,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symbol_name.c_str(), shorty, len);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8730101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Loading a native library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NativeBridgeGetTrampoline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(void* handle, const char* name,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char* shorty, uint32_t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len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NativeBridgeInitialized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callbacks-&gt;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getTrampoline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(handle, name, shorty,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len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nullptr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9225992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Integrating Houdini to the x86emu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the Houdini library is an Intel proprietary library, it is not available publicly.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those people who want to add Houdini to a new device, such as an Android emulator that is not supported by Intel, the only possible way is to copy the Houdini library from a supported device and add it to the unsupported device.</a:t>
            </a:r>
          </a:p>
        </p:txBody>
      </p:sp>
    </p:spTree>
    <p:extLst>
      <p:ext uri="{BB962C8B-B14F-4D97-AF65-F5344CB8AC3E}">
        <p14:creationId xmlns:p14="http://schemas.microsoft.com/office/powerpoint/2010/main" val="38015110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Changing the configuration of the x86emu build</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basic steps to support Houdini on a new device are: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Change the device configurations according to what we have discussed in lesson 4, Customizing the Android Emulator, in the Why customize the Android emulator? section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Copy a suitable version of the Houdini library to the system folder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431756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Changing the configuration of the x86emu build</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Given that we already have a working copy of the AOSP source code for x86emu, we can make changes for this lesson in a new branch:</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device/generic/x86emu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checkout android-7.1.1_r4_x86emu_ch04_r1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branch android-7.1.1_r4_ch05</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checkout android-7.1.1_r4_ch05 </a:t>
            </a:r>
          </a:p>
        </p:txBody>
      </p:sp>
    </p:spTree>
    <p:extLst>
      <p:ext uri="{BB962C8B-B14F-4D97-AF65-F5344CB8AC3E}">
        <p14:creationId xmlns:p14="http://schemas.microsoft.com/office/powerpoint/2010/main" val="3061043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Changing the configuration of the x86emu build</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Instead of using tags, I use branches to manage manifests.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branch for this lesson's manifests is android-7.1.1_r4_ch05_aosp. We can use the following command to download the source code of:</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https://github.com/shugaoye/manifests -b android-7.1.1_r4_ch05_aosp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a:t>
            </a:r>
          </a:p>
        </p:txBody>
      </p:sp>
    </p:spTree>
    <p:extLst>
      <p:ext uri="{BB962C8B-B14F-4D97-AF65-F5344CB8AC3E}">
        <p14:creationId xmlns:p14="http://schemas.microsoft.com/office/powerpoint/2010/main" val="2591324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Android-x86</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While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LineageOS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CyanogenMod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provides excellent support for a large number of Android devices, many of these devices are ARM-based devices from various silicon vendors, such as Qualcomm, Samsung, MTK, and so 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Similarly, there is an open source community for Intel-based Android devices as well, This is another famous open source project, Android-x86.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9373850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Changing the configuration of the x86emu build</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9432"/>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set up the local mirror as we discussed in lesson 2, Setting Up the Development Environment, you can check out the source code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{your local mirror}/</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github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 android-7.1.1_r4_ch05</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13082053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17989" y="1873918"/>
            <a:ext cx="33285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Changing the configuration of the x86emu build</a:t>
            </a:r>
          </a:p>
        </p:txBody>
      </p:sp>
      <p:pic>
        <p:nvPicPr>
          <p:cNvPr id="3" name="Picture 2">
            <a:extLst>
              <a:ext uri="{FF2B5EF4-FFF2-40B4-BE49-F238E27FC236}">
                <a16:creationId xmlns:a16="http://schemas.microsoft.com/office/drawing/2014/main" id="{4C89B138-B481-4909-8617-CAE66BC4D24E}"/>
              </a:ext>
            </a:extLst>
          </p:cNvPr>
          <p:cNvPicPr>
            <a:picLocks noChangeAspect="1"/>
          </p:cNvPicPr>
          <p:nvPr/>
        </p:nvPicPr>
        <p:blipFill>
          <a:blip r:embed="rId3"/>
          <a:stretch>
            <a:fillRect/>
          </a:stretch>
        </p:blipFill>
        <p:spPr>
          <a:xfrm>
            <a:off x="4321032" y="139142"/>
            <a:ext cx="4561828" cy="4555950"/>
          </a:xfrm>
          <a:prstGeom prst="rect">
            <a:avLst/>
          </a:prstGeom>
        </p:spPr>
      </p:pic>
    </p:spTree>
    <p:extLst>
      <p:ext uri="{BB962C8B-B14F-4D97-AF65-F5344CB8AC3E}">
        <p14:creationId xmlns:p14="http://schemas.microsoft.com/office/powerpoint/2010/main" val="36256665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Extending the x86emu device</a:t>
            </a:r>
          </a:p>
        </p:txBody>
      </p:sp>
      <p:pic>
        <p:nvPicPr>
          <p:cNvPr id="2" name="Picture 1">
            <a:extLst>
              <a:ext uri="{FF2B5EF4-FFF2-40B4-BE49-F238E27FC236}">
                <a16:creationId xmlns:a16="http://schemas.microsoft.com/office/drawing/2014/main" id="{DFEFFC47-5F48-4DD3-B931-731DB9C1E3AE}"/>
              </a:ext>
            </a:extLst>
          </p:cNvPr>
          <p:cNvPicPr>
            <a:picLocks noChangeAspect="1"/>
          </p:cNvPicPr>
          <p:nvPr/>
        </p:nvPicPr>
        <p:blipFill>
          <a:blip r:embed="rId3"/>
          <a:stretch>
            <a:fillRect/>
          </a:stretch>
        </p:blipFill>
        <p:spPr>
          <a:xfrm>
            <a:off x="520581" y="1290642"/>
            <a:ext cx="8102837" cy="3042505"/>
          </a:xfrm>
          <a:prstGeom prst="rect">
            <a:avLst/>
          </a:prstGeom>
        </p:spPr>
      </p:pic>
    </p:spTree>
    <p:extLst>
      <p:ext uri="{BB962C8B-B14F-4D97-AF65-F5344CB8AC3E}">
        <p14:creationId xmlns:p14="http://schemas.microsoft.com/office/powerpoint/2010/main" val="18850146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Changes to BoardConfig.mk</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2309"/>
            <a:ext cx="7596822" cy="3059171"/>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houdini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Native Bridge ABI 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NATIVE_BRIDGE_ABI_LIST_32_BIT := armeabi-v7a armeabi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NATIVE_BRIDGE_ABI_LIST_64_BIT := arm64-v8a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TARGET_CPU_ABI_LIST_32_BIT := $(TARGET_CPU_ABI) $(TARGET_CPU_ABI2) $(NATIVE_BRIDGE_ABI_LIST_32_BIT)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TARGET_CPU_ABI_LIST := $(TARGET_CPU_ABI_LIST_32_BIT)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BUILD_ARM_FOR_X86 := $(WITH_NATIVE_BRIDGE)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1953941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Changes to x86emu_x86.mk</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4ECFFAB4-70AE-4506-A15A-8D287DE9D806}"/>
              </a:ext>
            </a:extLst>
          </p:cNvPr>
          <p:cNvPicPr>
            <a:picLocks noChangeAspect="1"/>
          </p:cNvPicPr>
          <p:nvPr/>
        </p:nvPicPr>
        <p:blipFill>
          <a:blip r:embed="rId3"/>
          <a:stretch>
            <a:fillRect/>
          </a:stretch>
        </p:blipFill>
        <p:spPr>
          <a:xfrm>
            <a:off x="352117" y="1308100"/>
            <a:ext cx="8439765" cy="2840520"/>
          </a:xfrm>
          <a:prstGeom prst="rect">
            <a:avLst/>
          </a:prstGeom>
        </p:spPr>
      </p:pic>
    </p:spTree>
    <p:extLst>
      <p:ext uri="{BB962C8B-B14F-4D97-AF65-F5344CB8AC3E}">
        <p14:creationId xmlns:p14="http://schemas.microsoft.com/office/powerpoint/2010/main" val="2196309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Changes to device.mk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1332"/>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analyze the nativebridge.mk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the next section: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Get native bridge settings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$(call inherit-product-if-</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exists,device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/generic/common/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/nativebridge.mk)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4383150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06547" y="2222834"/>
            <a:ext cx="304800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the Android-x86 implementation</a:t>
            </a:r>
          </a:p>
        </p:txBody>
      </p:sp>
      <p:pic>
        <p:nvPicPr>
          <p:cNvPr id="3" name="Picture 2">
            <a:extLst>
              <a:ext uri="{FF2B5EF4-FFF2-40B4-BE49-F238E27FC236}">
                <a16:creationId xmlns:a16="http://schemas.microsoft.com/office/drawing/2014/main" id="{A813E64A-7A49-49EA-8E24-BEECB2509A23}"/>
              </a:ext>
            </a:extLst>
          </p:cNvPr>
          <p:cNvPicPr>
            <a:picLocks noChangeAspect="1"/>
          </p:cNvPicPr>
          <p:nvPr/>
        </p:nvPicPr>
        <p:blipFill>
          <a:blip r:embed="rId3"/>
          <a:stretch>
            <a:fillRect/>
          </a:stretch>
        </p:blipFill>
        <p:spPr>
          <a:xfrm>
            <a:off x="2971800" y="139142"/>
            <a:ext cx="6054553" cy="4495354"/>
          </a:xfrm>
          <a:prstGeom prst="rect">
            <a:avLst/>
          </a:prstGeom>
        </p:spPr>
      </p:pic>
    </p:spTree>
    <p:extLst>
      <p:ext uri="{BB962C8B-B14F-4D97-AF65-F5344CB8AC3E}">
        <p14:creationId xmlns:p14="http://schemas.microsoft.com/office/powerpoint/2010/main" val="38596910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1489" y="1873918"/>
            <a:ext cx="266958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Analyzing libnb.so</a:t>
            </a:r>
          </a:p>
        </p:txBody>
      </p:sp>
      <p:pic>
        <p:nvPicPr>
          <p:cNvPr id="3" name="Picture 2">
            <a:extLst>
              <a:ext uri="{FF2B5EF4-FFF2-40B4-BE49-F238E27FC236}">
                <a16:creationId xmlns:a16="http://schemas.microsoft.com/office/drawing/2014/main" id="{9F8D9685-7C1D-4701-BBE1-6C3F1F7809BC}"/>
              </a:ext>
            </a:extLst>
          </p:cNvPr>
          <p:cNvPicPr>
            <a:picLocks noChangeAspect="1"/>
          </p:cNvPicPr>
          <p:nvPr/>
        </p:nvPicPr>
        <p:blipFill>
          <a:blip r:embed="rId3"/>
          <a:stretch>
            <a:fillRect/>
          </a:stretch>
        </p:blipFill>
        <p:spPr>
          <a:xfrm>
            <a:off x="3379678" y="139142"/>
            <a:ext cx="5571577" cy="4445000"/>
          </a:xfrm>
          <a:prstGeom prst="rect">
            <a:avLst/>
          </a:prstGeom>
        </p:spPr>
      </p:pic>
    </p:spTree>
    <p:extLst>
      <p:ext uri="{BB962C8B-B14F-4D97-AF65-F5344CB8AC3E}">
        <p14:creationId xmlns:p14="http://schemas.microsoft.com/office/powerpoint/2010/main" val="3619354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1489" y="1873918"/>
            <a:ext cx="266958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Analyzing libnb.so</a:t>
            </a:r>
          </a:p>
        </p:txBody>
      </p:sp>
      <p:pic>
        <p:nvPicPr>
          <p:cNvPr id="4" name="Picture 3">
            <a:extLst>
              <a:ext uri="{FF2B5EF4-FFF2-40B4-BE49-F238E27FC236}">
                <a16:creationId xmlns:a16="http://schemas.microsoft.com/office/drawing/2014/main" id="{F6C1CD10-C6B2-4DBB-8563-8DE564058F16}"/>
              </a:ext>
            </a:extLst>
          </p:cNvPr>
          <p:cNvPicPr>
            <a:picLocks noChangeAspect="1"/>
          </p:cNvPicPr>
          <p:nvPr/>
        </p:nvPicPr>
        <p:blipFill>
          <a:blip r:embed="rId3"/>
          <a:stretch>
            <a:fillRect/>
          </a:stretch>
        </p:blipFill>
        <p:spPr>
          <a:xfrm>
            <a:off x="4688466" y="139142"/>
            <a:ext cx="4232745" cy="4555950"/>
          </a:xfrm>
          <a:prstGeom prst="rect">
            <a:avLst/>
          </a:prstGeom>
        </p:spPr>
      </p:pic>
    </p:spTree>
    <p:extLst>
      <p:ext uri="{BB962C8B-B14F-4D97-AF65-F5344CB8AC3E}">
        <p14:creationId xmlns:p14="http://schemas.microsoft.com/office/powerpoint/2010/main" val="42587514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1489" y="1873918"/>
            <a:ext cx="266958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Analyzing libnb.so</a:t>
            </a:r>
          </a:p>
        </p:txBody>
      </p:sp>
      <p:pic>
        <p:nvPicPr>
          <p:cNvPr id="3" name="Picture 2">
            <a:extLst>
              <a:ext uri="{FF2B5EF4-FFF2-40B4-BE49-F238E27FC236}">
                <a16:creationId xmlns:a16="http://schemas.microsoft.com/office/drawing/2014/main" id="{FD08AF84-EA4E-469F-9452-5FAA9ED19666}"/>
              </a:ext>
            </a:extLst>
          </p:cNvPr>
          <p:cNvPicPr>
            <a:picLocks noChangeAspect="1"/>
          </p:cNvPicPr>
          <p:nvPr/>
        </p:nvPicPr>
        <p:blipFill>
          <a:blip r:embed="rId3"/>
          <a:stretch>
            <a:fillRect/>
          </a:stretch>
        </p:blipFill>
        <p:spPr>
          <a:xfrm>
            <a:off x="3467100" y="139141"/>
            <a:ext cx="5536837" cy="4558291"/>
          </a:xfrm>
          <a:prstGeom prst="rect">
            <a:avLst/>
          </a:prstGeom>
        </p:spPr>
      </p:pic>
    </p:spTree>
    <p:extLst>
      <p:ext uri="{BB962C8B-B14F-4D97-AF65-F5344CB8AC3E}">
        <p14:creationId xmlns:p14="http://schemas.microsoft.com/office/powerpoint/2010/main" val="376043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7778304" y="3489369"/>
            <a:ext cx="1143220" cy="1109922"/>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89875" y="1208889"/>
            <a:ext cx="7764249" cy="3139321"/>
          </a:xfrm>
          <a:prstGeom prst="rect">
            <a:avLst/>
          </a:prstGeom>
        </p:spPr>
        <p:txBody>
          <a:bodyPr wrap="square">
            <a:spAutoFit/>
          </a:bodyPr>
          <a:lstStyle/>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Introduction to Android System Programming: 4</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Setting Up the Development Environment: 28</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Discovering Kernel, HAL, and Virtual Hardware: 65</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Customizing the Android Emulator: 102</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Enabling the ARM Translator and Introducing Native Bridge: 149</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Debugging the Boot Up Process Using a Customized </a:t>
            </a:r>
            <a:r>
              <a:rPr lang="en-US" sz="1800" kern="1200" dirty="0" err="1">
                <a:solidFill>
                  <a:prstClr val="black"/>
                </a:solidFill>
                <a:latin typeface="Source Code Pro" panose="020B0509030403020204" pitchFamily="49" charset="0"/>
                <a:ea typeface="Source Code Pro" panose="020B0509030403020204" pitchFamily="49" charset="0"/>
                <a:cs typeface="+mn-cs"/>
              </a:rPr>
              <a:t>ramdisk</a:t>
            </a:r>
            <a:r>
              <a:rPr lang="en-US" sz="1800" kern="1200" dirty="0">
                <a:solidFill>
                  <a:prstClr val="black"/>
                </a:solidFill>
                <a:latin typeface="Source Code Pro" panose="020B0509030403020204" pitchFamily="49" charset="0"/>
                <a:ea typeface="Source Code Pro" panose="020B0509030403020204" pitchFamily="49" charset="0"/>
                <a:cs typeface="+mn-cs"/>
              </a:rPr>
              <a:t>: 214</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Enabling Wi-Fi on the Android Emulator</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Creating Your Own Device on VirtualBox</a:t>
            </a:r>
          </a:p>
          <a:p>
            <a:pPr marL="457200" indent="-457200" defTabSz="685800">
              <a:buClrTx/>
              <a:buFont typeface="+mj-lt"/>
              <a:buAutoNum type="arabicPeriod"/>
            </a:pPr>
            <a:r>
              <a:rPr lang="en-US" sz="1800" kern="1200" dirty="0">
                <a:solidFill>
                  <a:prstClr val="black"/>
                </a:solidFill>
                <a:latin typeface="Source Code Pro" panose="020B0509030403020204" pitchFamily="49" charset="0"/>
                <a:ea typeface="Source Code Pro" panose="020B0509030403020204" pitchFamily="49" charset="0"/>
                <a:cs typeface="+mn-cs"/>
              </a:rPr>
              <a:t>Booting Up x86vbox Using PXE/NFS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spTree>
    <p:extLst>
      <p:ext uri="{BB962C8B-B14F-4D97-AF65-F5344CB8AC3E}">
        <p14:creationId xmlns:p14="http://schemas.microsoft.com/office/powerpoint/2010/main" val="261860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CWM/CMR/TWRP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original recovery from AOSP only supports very limited functionalities so there are many third-party recovery projects.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(CWM) is one of the famous open source recovery projects, written by Koushik Dutta.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Even though many people still use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ClockworkMod</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recovery now, this project ceased development some time ago.</a:t>
            </a:r>
          </a:p>
        </p:txBody>
      </p:sp>
    </p:spTree>
    <p:extLst>
      <p:ext uri="{BB962C8B-B14F-4D97-AF65-F5344CB8AC3E}">
        <p14:creationId xmlns:p14="http://schemas.microsoft.com/office/powerpoint/2010/main" val="3929990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1489" y="1873918"/>
            <a:ext cx="266958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Analyzing libnb.so</a:t>
            </a:r>
          </a:p>
        </p:txBody>
      </p:sp>
      <p:pic>
        <p:nvPicPr>
          <p:cNvPr id="4" name="Picture 3">
            <a:extLst>
              <a:ext uri="{FF2B5EF4-FFF2-40B4-BE49-F238E27FC236}">
                <a16:creationId xmlns:a16="http://schemas.microsoft.com/office/drawing/2014/main" id="{7A18286B-0285-44D2-B2BA-B40C1835AA2C}"/>
              </a:ext>
            </a:extLst>
          </p:cNvPr>
          <p:cNvPicPr>
            <a:picLocks noChangeAspect="1"/>
          </p:cNvPicPr>
          <p:nvPr/>
        </p:nvPicPr>
        <p:blipFill>
          <a:blip r:embed="rId3"/>
          <a:stretch>
            <a:fillRect/>
          </a:stretch>
        </p:blipFill>
        <p:spPr>
          <a:xfrm>
            <a:off x="2311400" y="459324"/>
            <a:ext cx="6688418" cy="4023217"/>
          </a:xfrm>
          <a:prstGeom prst="rect">
            <a:avLst/>
          </a:prstGeom>
        </p:spPr>
      </p:pic>
    </p:spTree>
    <p:extLst>
      <p:ext uri="{BB962C8B-B14F-4D97-AF65-F5344CB8AC3E}">
        <p14:creationId xmlns:p14="http://schemas.microsoft.com/office/powerpoint/2010/main" val="31694258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757ECC5C-5867-4A2A-AE1C-47D6F7108F5D}"/>
              </a:ext>
            </a:extLst>
          </p:cNvPr>
          <p:cNvPicPr>
            <a:picLocks noChangeAspect="1"/>
          </p:cNvPicPr>
          <p:nvPr/>
        </p:nvPicPr>
        <p:blipFill>
          <a:blip r:embed="rId3"/>
          <a:stretch>
            <a:fillRect/>
          </a:stretch>
        </p:blipFill>
        <p:spPr>
          <a:xfrm>
            <a:off x="442912" y="320675"/>
            <a:ext cx="8258175" cy="4206164"/>
          </a:xfrm>
          <a:prstGeom prst="rect">
            <a:avLst/>
          </a:prstGeom>
        </p:spPr>
      </p:pic>
    </p:spTree>
    <p:extLst>
      <p:ext uri="{BB962C8B-B14F-4D97-AF65-F5344CB8AC3E}">
        <p14:creationId xmlns:p14="http://schemas.microsoft.com/office/powerpoint/2010/main" val="11627922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binfmt_misc</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use this method, first we must mount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mount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/proc/sys/fs/</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register a new binary type, we must set up a string that looks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name:type:offset:magic:mask:interpreter:flags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2190959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0"/>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0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binfmt_misc</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278EE22-6790-4C61-86DE-575435EF0ACD}"/>
              </a:ext>
            </a:extLst>
          </p:cNvPr>
          <p:cNvPicPr>
            <a:picLocks noChangeAspect="1"/>
          </p:cNvPicPr>
          <p:nvPr/>
        </p:nvPicPr>
        <p:blipFill>
          <a:blip r:embed="rId3"/>
          <a:stretch>
            <a:fillRect/>
          </a:stretch>
        </p:blipFill>
        <p:spPr>
          <a:xfrm>
            <a:off x="1547447" y="766039"/>
            <a:ext cx="6049105" cy="3929053"/>
          </a:xfrm>
          <a:prstGeom prst="rect">
            <a:avLst/>
          </a:prstGeom>
        </p:spPr>
      </p:pic>
    </p:spTree>
    <p:extLst>
      <p:ext uri="{BB962C8B-B14F-4D97-AF65-F5344CB8AC3E}">
        <p14:creationId xmlns:p14="http://schemas.microsoft.com/office/powerpoint/2010/main" val="31466297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binfmt_misc</a:t>
            </a:r>
          </a:p>
        </p:txBody>
      </p:sp>
      <p:pic>
        <p:nvPicPr>
          <p:cNvPr id="3" name="Picture 2">
            <a:extLst>
              <a:ext uri="{FF2B5EF4-FFF2-40B4-BE49-F238E27FC236}">
                <a16:creationId xmlns:a16="http://schemas.microsoft.com/office/drawing/2014/main" id="{0974095B-8ED3-4BA5-B961-24922679928F}"/>
              </a:ext>
            </a:extLst>
          </p:cNvPr>
          <p:cNvPicPr>
            <a:picLocks noChangeAspect="1"/>
          </p:cNvPicPr>
          <p:nvPr/>
        </p:nvPicPr>
        <p:blipFill>
          <a:blip r:embed="rId3"/>
          <a:stretch>
            <a:fillRect/>
          </a:stretch>
        </p:blipFill>
        <p:spPr>
          <a:xfrm>
            <a:off x="339397" y="1068480"/>
            <a:ext cx="8394700" cy="3440645"/>
          </a:xfrm>
          <a:prstGeom prst="rect">
            <a:avLst/>
          </a:prstGeom>
        </p:spPr>
      </p:pic>
    </p:spTree>
    <p:extLst>
      <p:ext uri="{BB962C8B-B14F-4D97-AF65-F5344CB8AC3E}">
        <p14:creationId xmlns:p14="http://schemas.microsoft.com/office/powerpoint/2010/main" val="37625708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binfmt_misc</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rebuild the image and start the emulator, we can verify the changes using the following command: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shell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root@x86emu:/ # ls /proc/sys/fs/</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arm_dyn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arm_exe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register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status </a:t>
            </a:r>
          </a:p>
        </p:txBody>
      </p:sp>
    </p:spTree>
    <p:extLst>
      <p:ext uri="{BB962C8B-B14F-4D97-AF65-F5344CB8AC3E}">
        <p14:creationId xmlns:p14="http://schemas.microsoft.com/office/powerpoint/2010/main" val="17019929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binfmt_misc</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/proc file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arm_dyn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used to load the shared library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arm_exe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used to load the ARM executable: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root@x86emu:/ # cat /proc/sys/fs/</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binfmt_misc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arm_exe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enabled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interpreter /system/lib/arm/</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houdini</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flags: 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offset 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magic 7f454c46010101000000000000000000020028 </a:t>
            </a:r>
          </a:p>
        </p:txBody>
      </p:sp>
    </p:spTree>
    <p:extLst>
      <p:ext uri="{BB962C8B-B14F-4D97-AF65-F5344CB8AC3E}">
        <p14:creationId xmlns:p14="http://schemas.microsoft.com/office/powerpoint/2010/main" val="11794543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Building and testing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have made all the code changes to enable Houdini now.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build the system image using the following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source build/envsetup.sh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lunch x86emu_x86-eng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 -j4 </a:t>
            </a:r>
          </a:p>
        </p:txBody>
      </p:sp>
    </p:spTree>
    <p:extLst>
      <p:ext uri="{BB962C8B-B14F-4D97-AF65-F5344CB8AC3E}">
        <p14:creationId xmlns:p14="http://schemas.microsoft.com/office/powerpoint/2010/main" val="23371404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command-line application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test the command-line application first.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a very simple "hello world" application to print just one line message to standard output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#include &lt;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stdio.h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void main()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printf</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("This is built using NDK r12.n");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9893466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command-line application</a:t>
            </a:r>
          </a:p>
        </p:txBody>
      </p:sp>
      <p:pic>
        <p:nvPicPr>
          <p:cNvPr id="3" name="Picture 2">
            <a:extLst>
              <a:ext uri="{FF2B5EF4-FFF2-40B4-BE49-F238E27FC236}">
                <a16:creationId xmlns:a16="http://schemas.microsoft.com/office/drawing/2014/main" id="{85FD32FC-74C7-4D1B-8726-C99E0B197F29}"/>
              </a:ext>
            </a:extLst>
          </p:cNvPr>
          <p:cNvPicPr>
            <a:picLocks noChangeAspect="1"/>
          </p:cNvPicPr>
          <p:nvPr/>
        </p:nvPicPr>
        <p:blipFill>
          <a:blip r:embed="rId3"/>
          <a:stretch>
            <a:fillRect/>
          </a:stretch>
        </p:blipFill>
        <p:spPr>
          <a:xfrm>
            <a:off x="499942" y="1739899"/>
            <a:ext cx="8144115" cy="2301915"/>
          </a:xfrm>
          <a:prstGeom prst="rect">
            <a:avLst/>
          </a:prstGeom>
        </p:spPr>
      </p:pic>
    </p:spTree>
    <p:extLst>
      <p:ext uri="{BB962C8B-B14F-4D97-AF65-F5344CB8AC3E}">
        <p14:creationId xmlns:p14="http://schemas.microsoft.com/office/powerpoint/2010/main" val="353656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Strategy of integration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57758" y="151051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course, we will use the AOSP source code as the foundation and try to build everything on top of it, However, we may not be able to rely on AOSP source code only.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fact, we want to demonstrate how to support a platform that is not supported by AOSP. How are we going to do this? Do we create something from scratch? The answer is no.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3997360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Android JNI application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JNI library can be found at ch05/test2/</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jni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processor architecture that can be supported is defined in Application.mk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Build both ARMv5TE and ARMv7-A and x86 machine code.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armeabi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armeabi-v7a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APP_ABI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armeabi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armeabi-v7a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APP_PLATFORM := android-23 </a:t>
            </a:r>
          </a:p>
        </p:txBody>
      </p:sp>
    </p:spTree>
    <p:extLst>
      <p:ext uri="{BB962C8B-B14F-4D97-AF65-F5344CB8AC3E}">
        <p14:creationId xmlns:p14="http://schemas.microsoft.com/office/powerpoint/2010/main" val="403723112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Android JNI application</a:t>
            </a:r>
            <a:endParaRPr kumimoji="0" lang="en-US" sz="40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see that we build the JNI library for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armeabi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armeabi-v7a.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build the JNI library using NDK first: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ch05/test2/</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jni</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./build.sh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armeabi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Install : libHelloJNI.so =&gt; libs/armeabi/libHelloJNI.so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[armeabi-v7a] Install: libHelloJNI.so =&gt; libs/armeabi-v7a/libHelloJNI.so </a:t>
            </a:r>
          </a:p>
        </p:txBody>
      </p:sp>
    </p:spTree>
    <p:extLst>
      <p:ext uri="{BB962C8B-B14F-4D97-AF65-F5344CB8AC3E}">
        <p14:creationId xmlns:p14="http://schemas.microsoft.com/office/powerpoint/2010/main" val="33939482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1C1A5457-AFD3-464F-92C6-6A4851EFF74A}"/>
              </a:ext>
            </a:extLst>
          </p:cNvPr>
          <p:cNvPicPr>
            <a:picLocks noChangeAspect="1"/>
          </p:cNvPicPr>
          <p:nvPr/>
        </p:nvPicPr>
        <p:blipFill>
          <a:blip r:embed="rId3"/>
          <a:stretch>
            <a:fillRect/>
          </a:stretch>
        </p:blipFill>
        <p:spPr>
          <a:xfrm>
            <a:off x="90392" y="139142"/>
            <a:ext cx="8816241" cy="4523168"/>
          </a:xfrm>
          <a:prstGeom prst="rect">
            <a:avLst/>
          </a:prstGeom>
        </p:spPr>
      </p:pic>
    </p:spTree>
    <p:extLst>
      <p:ext uri="{BB962C8B-B14F-4D97-AF65-F5344CB8AC3E}">
        <p14:creationId xmlns:p14="http://schemas.microsoft.com/office/powerpoint/2010/main" val="28628966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0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introduced Native Bridge in Android architecture first so that we can understand how it works.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Based on our understanding of Native Bridge, we extended the x86emu device with Houdini support.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changed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Makefiles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of the x86emu device and we also utilized the open source project Android-x86 to save the effort of integration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1531310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647036"/>
            <a:ext cx="9144000" cy="2475678"/>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0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Debugging the Boot Up Process Using a Customized </a:t>
            </a:r>
            <a:r>
              <a:rPr kumimoji="0" lang="en-US" sz="8000" b="1" i="0" u="none" strike="noStrike" kern="1200" cap="none" spc="0" normalizeH="0" baseline="0" noProof="0" dirty="0" err="1">
                <a:ln>
                  <a:noFill/>
                </a:ln>
                <a:solidFill>
                  <a:srgbClr val="FFFFFF"/>
                </a:solidFill>
                <a:effectLst/>
                <a:uLnTx/>
                <a:uFillTx/>
                <a:latin typeface="Amatic SC" panose="00000500000000000000" pitchFamily="2" charset="-79"/>
                <a:ea typeface="+mj-ea"/>
                <a:cs typeface="Amatic SC" panose="00000500000000000000" pitchFamily="2" charset="-79"/>
                <a:sym typeface="Arial"/>
              </a:rPr>
              <a:t>ramdisk</a:t>
            </a:r>
            <a:endParaRPr kumimoji="0" lang="en-US" sz="80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endParaRPr>
          </a:p>
        </p:txBody>
      </p:sp>
    </p:spTree>
    <p:extLst>
      <p:ext uri="{BB962C8B-B14F-4D97-AF65-F5344CB8AC3E}">
        <p14:creationId xmlns:p14="http://schemas.microsoft.com/office/powerpoint/2010/main" val="161015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Virtual hardware reference platforms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97367"/>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new Android releases usually come with two reference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Developers can test the new Android releases on Android emulator first.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can be very useful in the preview stages.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official release, the Google hardware platforms, such as Nexus or Pixel, usually become the devices for developers.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emulator and Nexus/Pixel builds are the earliest builds available in AOSP.</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69966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4497" y="230865"/>
            <a:ext cx="845031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the x86-based Android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Android emulator has been changed dramatically as well in Android 4, 5, 6, and 7.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Android 5, Android emulator was built on a virtual hardware reference board called goldfish.</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virtual hardware platform was built on QEMU 1.x to emulate ARM devices on the x86 environment.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3813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ranchu</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introduction of Android 5 (Lollipop), the 64-bit hardware architecture is available for both ARM and Intel platforms.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However, 64-bit hardware devices for Android were still under development at that time.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only choice for developers was to get a hardware reference platform from silicon vendors.</a:t>
            </a:r>
          </a:p>
        </p:txBody>
      </p:sp>
    </p:spTree>
    <p:extLst>
      <p:ext uri="{BB962C8B-B14F-4D97-AF65-F5344CB8AC3E}">
        <p14:creationId xmlns:p14="http://schemas.microsoft.com/office/powerpoint/2010/main" val="56727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VirtualBox-based Android emulators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77159"/>
            <a:ext cx="782378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ever evolving nature of virtualization technology, there are many commercial Android emulator products developed on the market as well.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have heard of some of them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AMIDuOS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BlueStacks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so on. Many of them are built using VirtualBox from Oracle, such as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Genymotion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AMIDuOS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Andy.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reason that VirtualBox is used instead of other solutions such as VMware is because VirtualBox is an open source solution.</a:t>
            </a:r>
          </a:p>
        </p:txBody>
      </p:sp>
    </p:spTree>
    <p:extLst>
      <p:ext uri="{BB962C8B-B14F-4D97-AF65-F5344CB8AC3E}">
        <p14:creationId xmlns:p14="http://schemas.microsoft.com/office/powerpoint/2010/main" val="351726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discussed what Android system programming is and the scope involved in system-level programming in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that, we took an overview of the Android system architecture and talked about the layers that we will focus on in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also discussed the virtual hardware platforms that we use in this course.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8417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555457"/>
            <a:ext cx="9144000" cy="2721899"/>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88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Setting Up the Development Environment</a:t>
            </a:r>
          </a:p>
        </p:txBody>
      </p:sp>
    </p:spTree>
    <p:extLst>
      <p:ext uri="{BB962C8B-B14F-4D97-AF65-F5344CB8AC3E}">
        <p14:creationId xmlns:p14="http://schemas.microsoft.com/office/powerpoint/2010/main" val="213197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78183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Setting Up the Development Environment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cover the following topics in this lesson: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Installing the Android SDK and setting up an Android Virtual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Setting up the AOSP build environment and building a testing image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Creating your own source code repository mirror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9885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741946" y="1029401"/>
            <a:ext cx="7764249" cy="1477328"/>
          </a:xfrm>
          <a:prstGeom prst="rect">
            <a:avLst/>
          </a:prstGeom>
        </p:spPr>
        <p:txBody>
          <a:bodyPr wrap="square">
            <a:spAutoFit/>
          </a:bodyPr>
          <a:lstStyle/>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10. Enabling Graphics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11. Enabling VirtualBox-Specific Hardware Interfaces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12. Introducing Recovery</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13. Creating OTA Packages</a:t>
            </a:r>
          </a:p>
          <a:p>
            <a:pPr defTabSz="685800">
              <a:buClrTx/>
            </a:pPr>
            <a:r>
              <a:rPr lang="en-US" sz="1800" kern="1200" dirty="0">
                <a:solidFill>
                  <a:prstClr val="black"/>
                </a:solidFill>
                <a:latin typeface="Source Code Pro" panose="020B0509030403020204" pitchFamily="49" charset="0"/>
                <a:ea typeface="Source Code Pro" panose="020B0509030403020204" pitchFamily="49" charset="0"/>
                <a:cs typeface="+mn-cs"/>
              </a:rPr>
              <a:t>14. Customizing and Debugging Recovery</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134944"/>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860999" y="2521841"/>
            <a:ext cx="1962150" cy="1905000"/>
          </a:xfrm>
          <a:prstGeom prst="rect">
            <a:avLst/>
          </a:prstGeom>
        </p:spPr>
      </p:pic>
    </p:spTree>
    <p:extLst>
      <p:ext uri="{BB962C8B-B14F-4D97-AF65-F5344CB8AC3E}">
        <p14:creationId xmlns:p14="http://schemas.microsoft.com/office/powerpoint/2010/main" val="2722714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 of Android versions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33830" y="1420808"/>
            <a:ext cx="7876339"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we will use Android emulator as one of the virtual hardware platforms, we need to use one particular Android version throughout this course.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the time of writing, the latest Android version is Android 7 (Nougat).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use Android 7 throughout the course, I started work on this course with Android 6, so the source code for Android 6 is also available in my GitHub repository at https://github.com/shugaoye.</a:t>
            </a:r>
          </a:p>
        </p:txBody>
      </p:sp>
    </p:spTree>
    <p:extLst>
      <p:ext uri="{BB962C8B-B14F-4D97-AF65-F5344CB8AC3E}">
        <p14:creationId xmlns:p14="http://schemas.microsoft.com/office/powerpoint/2010/main" val="345839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465846"/>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Android SDK and setting up an Android Virtual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8770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Ideally, if you have an AOSP build environment, you can build everything including Android SDK from scratch.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However, it is much more convenient to have an Android SDK installation to help with virtual device creation or running emulator images.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download the latest Android SDK from the following website: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https://developer.android.com/index.html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09057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5361" y="1420808"/>
            <a:ext cx="7813277"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older version of SDK, such as android-sdk_r24.4.1-linux.tgz, it includes all necessary components and we can use it after decompression.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find the following contents after decompressing: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android-</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linux</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add-ons      platforms       SDK Readme.txt  temp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build-tools  platform-tools  system-images   tools</a:t>
            </a:r>
          </a:p>
        </p:txBody>
      </p:sp>
    </p:spTree>
    <p:extLst>
      <p:ext uri="{BB962C8B-B14F-4D97-AF65-F5344CB8AC3E}">
        <p14:creationId xmlns:p14="http://schemas.microsoft.com/office/powerpoint/2010/main" val="1210025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20684"/>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virtual device, we can launch Android Virtual Device (AVD) Manager using the following command, as shown in the following screenshot: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android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pic>
        <p:nvPicPr>
          <p:cNvPr id="2" name="Picture 1">
            <a:extLst>
              <a:ext uri="{FF2B5EF4-FFF2-40B4-BE49-F238E27FC236}">
                <a16:creationId xmlns:a16="http://schemas.microsoft.com/office/drawing/2014/main" id="{053AE8D6-6072-4E70-ADB4-65E4804CC91E}"/>
              </a:ext>
            </a:extLst>
          </p:cNvPr>
          <p:cNvPicPr>
            <a:picLocks noChangeAspect="1"/>
          </p:cNvPicPr>
          <p:nvPr/>
        </p:nvPicPr>
        <p:blipFill>
          <a:blip r:embed="rId3"/>
          <a:stretch>
            <a:fillRect/>
          </a:stretch>
        </p:blipFill>
        <p:spPr>
          <a:xfrm>
            <a:off x="3442543" y="2147075"/>
            <a:ext cx="3542566" cy="2463934"/>
          </a:xfrm>
          <a:prstGeom prst="rect">
            <a:avLst/>
          </a:prstGeom>
        </p:spPr>
      </p:pic>
    </p:spTree>
    <p:extLst>
      <p:ext uri="{BB962C8B-B14F-4D97-AF65-F5344CB8AC3E}">
        <p14:creationId xmlns:p14="http://schemas.microsoft.com/office/powerpoint/2010/main" val="292394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2871" y="1986093"/>
            <a:ext cx="374585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p>
        </p:txBody>
      </p:sp>
      <p:pic>
        <p:nvPicPr>
          <p:cNvPr id="2" name="Picture 1">
            <a:extLst>
              <a:ext uri="{FF2B5EF4-FFF2-40B4-BE49-F238E27FC236}">
                <a16:creationId xmlns:a16="http://schemas.microsoft.com/office/drawing/2014/main" id="{20EFFAA8-BD23-4715-BEE4-457C6B1CCA32}"/>
              </a:ext>
            </a:extLst>
          </p:cNvPr>
          <p:cNvPicPr>
            <a:picLocks noChangeAspect="1"/>
          </p:cNvPicPr>
          <p:nvPr/>
        </p:nvPicPr>
        <p:blipFill>
          <a:blip r:embed="rId3"/>
          <a:stretch>
            <a:fillRect/>
          </a:stretch>
        </p:blipFill>
        <p:spPr>
          <a:xfrm>
            <a:off x="5490607" y="196154"/>
            <a:ext cx="2947518" cy="4277710"/>
          </a:xfrm>
          <a:prstGeom prst="rect">
            <a:avLst/>
          </a:prstGeom>
        </p:spPr>
      </p:pic>
    </p:spTree>
    <p:extLst>
      <p:ext uri="{BB962C8B-B14F-4D97-AF65-F5344CB8AC3E}">
        <p14:creationId xmlns:p14="http://schemas.microsoft.com/office/powerpoint/2010/main" val="3170700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the latest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newer versions, there is only SDK command-line tools available for download.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if you download the command-line tools for r25, such as tools_r25.2.3-linux.zip, you can find the tools folder only.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case, you need to use Android SDK Manager at tools/bin/</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sdkmanager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 download the rest of SDK components.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download the rest of SDK components, you can use the following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t>
            </a:r>
          </a:p>
        </p:txBody>
      </p:sp>
    </p:spTree>
    <p:extLst>
      <p:ext uri="{BB962C8B-B14F-4D97-AF65-F5344CB8AC3E}">
        <p14:creationId xmlns:p14="http://schemas.microsoft.com/office/powerpoint/2010/main" val="1182239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EA86BC8-E1EA-4F10-B775-292539FBD46C}"/>
              </a:ext>
            </a:extLst>
          </p:cNvPr>
          <p:cNvPicPr>
            <a:picLocks noChangeAspect="1"/>
          </p:cNvPicPr>
          <p:nvPr/>
        </p:nvPicPr>
        <p:blipFill>
          <a:blip r:embed="rId3"/>
          <a:stretch>
            <a:fillRect/>
          </a:stretch>
        </p:blipFill>
        <p:spPr>
          <a:xfrm>
            <a:off x="1502924" y="932727"/>
            <a:ext cx="6138151" cy="3762365"/>
          </a:xfrm>
          <a:prstGeom prst="rect">
            <a:avLst/>
          </a:prstGeom>
        </p:spPr>
      </p:pic>
    </p:spTree>
    <p:extLst>
      <p:ext uri="{BB962C8B-B14F-4D97-AF65-F5344CB8AC3E}">
        <p14:creationId xmlns:p14="http://schemas.microsoft.com/office/powerpoint/2010/main" val="86211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AVD in an older version of SDK</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case, you can create AVD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create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 a25x86 --tag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google_apis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-k 'system-images;android-25;google_apis;x86'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Auto-selecting single ABI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 you wish to create a custom hardware profile? [no]</a:t>
            </a:r>
          </a:p>
        </p:txBody>
      </p:sp>
    </p:spTree>
    <p:extLst>
      <p:ext uri="{BB962C8B-B14F-4D97-AF65-F5344CB8AC3E}">
        <p14:creationId xmlns:p14="http://schemas.microsoft.com/office/powerpoint/2010/main" val="309341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816837"/>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@a25x86 -verbose -show-kernel -shell -engine classic</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AVD name 'a25x86'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AVD target architecture: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emulator:Looking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for emulator-x86 to emulate 'x86' CPU</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kernel.path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/home/roger/android-</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linux</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/system-images/android-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25/default/x86/kernel-</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538731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Both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goldfish emulators are developed on top of QEMU, but they use different kernel and QEMU versions.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verify the QEMU version used for either goldfish or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using the following emulator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verify the QEMU version used by goldfish, we can run the following command:</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-engine classic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 PC emulator version 0.10.50 Android, Copyright (c) 2003-2008 Fabrice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Bellard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086784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Introduction to Android System Programming</a:t>
            </a:r>
          </a:p>
        </p:txBody>
      </p:sp>
    </p:spTree>
    <p:extLst>
      <p:ext uri="{BB962C8B-B14F-4D97-AF65-F5344CB8AC3E}">
        <p14:creationId xmlns:p14="http://schemas.microsoft.com/office/powerpoint/2010/main" val="3044020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latest emulator version, it seems there is a bug with regard to handling the classic engine.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get the following error message, when you execute the preceding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-engine classic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 ERROR: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android_qemud_get_serial_line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can't create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charpipe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to serial port </a:t>
            </a:r>
          </a:p>
        </p:txBody>
      </p:sp>
    </p:spTree>
    <p:extLst>
      <p:ext uri="{BB962C8B-B14F-4D97-AF65-F5344CB8AC3E}">
        <p14:creationId xmlns:p14="http://schemas.microsoft.com/office/powerpoint/2010/main" val="821977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the goldfish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03335" y="1728585"/>
            <a:ext cx="4420610"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the Android device has started successfully, from the Android UI, we can go to Settings -&gt; About Phone and see the screen shown in the following screenshot: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3B6B2680-B5C2-41EB-8765-AAE7D7CCD9F7}"/>
              </a:ext>
            </a:extLst>
          </p:cNvPr>
          <p:cNvPicPr>
            <a:picLocks noChangeAspect="1"/>
          </p:cNvPicPr>
          <p:nvPr/>
        </p:nvPicPr>
        <p:blipFill>
          <a:blip r:embed="rId3"/>
          <a:stretch>
            <a:fillRect/>
          </a:stretch>
        </p:blipFill>
        <p:spPr>
          <a:xfrm>
            <a:off x="6179078" y="230341"/>
            <a:ext cx="2584110" cy="4449817"/>
          </a:xfrm>
          <a:prstGeom prst="rect">
            <a:avLst/>
          </a:prstGeom>
        </p:spPr>
      </p:pic>
    </p:spTree>
    <p:extLst>
      <p:ext uri="{BB962C8B-B14F-4D97-AF65-F5344CB8AC3E}">
        <p14:creationId xmlns:p14="http://schemas.microsoft.com/office/powerpoint/2010/main" val="2895087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5365"/>
            <a:ext cx="7596822" cy="321305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@a25x86 -verbose -show-kernel -shell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AVD name 'a25x86'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AVD target architecture: x86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  Found directory: /home/roger/android-sdk-linux/system-images/android-25/default/x86/</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emulator:Probing for /home/roger/android-sdk-linux/system-images/android-25/default/x86//kernel-ranchu: file exists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emulator:Auto-config: -engine qemu2 (based on configuration)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emulator:Found target-specific 64-bit emulator binary: /home/roger/android-sdk-linux/tools/qemu/linux-x86_64/qemu-system-i386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61765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From the preceding log, we can see that the kernel file kernel-</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used in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emulator.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also verify the QEMU version used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ranchu</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emulator using the following command: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emulator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QEMU emulator version 2.2.0 , Copyright (c) 2003-2008 Fabrice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Bellard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416811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Testing ranchu emulator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3893004"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Again, let's review the version information in Settings as we did for goldfish emulator; refer to the following screenshot: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E57BF5C6-39F6-4932-8862-D631CDA8A9FF}"/>
              </a:ext>
            </a:extLst>
          </p:cNvPr>
          <p:cNvPicPr>
            <a:picLocks noChangeAspect="1"/>
          </p:cNvPicPr>
          <p:nvPr/>
        </p:nvPicPr>
        <p:blipFill>
          <a:blip r:embed="rId3"/>
          <a:stretch>
            <a:fillRect/>
          </a:stretch>
        </p:blipFill>
        <p:spPr>
          <a:xfrm>
            <a:off x="6001408" y="156135"/>
            <a:ext cx="2565528" cy="4417818"/>
          </a:xfrm>
          <a:prstGeom prst="rect">
            <a:avLst/>
          </a:prstGeom>
        </p:spPr>
      </p:pic>
    </p:spTree>
    <p:extLst>
      <p:ext uri="{BB962C8B-B14F-4D97-AF65-F5344CB8AC3E}">
        <p14:creationId xmlns:p14="http://schemas.microsoft.com/office/powerpoint/2010/main" val="70394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577706"/>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AOSP build environment and the Android emulator build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83622"/>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order to create our own Android system, we have to set up the AOSP build environment and build our own AOSP target for the Android emulator.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Android is under rapid development, the build process and environment setup can change from time to time.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always refer to Google's website for the latest information, https://source.android.com/source/building.html.</a:t>
            </a:r>
          </a:p>
        </p:txBody>
      </p:sp>
    </p:spTree>
    <p:extLst>
      <p:ext uri="{BB962C8B-B14F-4D97-AF65-F5344CB8AC3E}">
        <p14:creationId xmlns:p14="http://schemas.microsoft.com/office/powerpoint/2010/main" val="2107006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the required packages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use a different Linux distribution, you can refer to Google's website or search on the Internet for the relevant setup procedures.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execute the following commands to install all necessary packages for Ubuntu 14.04: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install git-core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gnupg</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flex bison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gperf</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build-essential\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zip curl zlib1g-dev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gcc-multilib</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multilib</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libc6-dev-i386\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lib32ncurses5-dev x11proto-core-dev libx11-dev lib32z-dev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ccache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libgl1-mesa-dev libxml2-utils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xsltproc</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unzip </a:t>
            </a:r>
          </a:p>
        </p:txBody>
      </p:sp>
    </p:spTree>
    <p:extLst>
      <p:ext uri="{BB962C8B-B14F-4D97-AF65-F5344CB8AC3E}">
        <p14:creationId xmlns:p14="http://schemas.microsoft.com/office/powerpoint/2010/main" val="165198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install both Open JDK 7 and 8 so we can build both Android 6 and 7 in our build environment.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build Android API level 23, we need to install OpenJDK 7.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execute the following commands from the Linux console to install OpenJDK 7:</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update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install openjdk-7-jdk </a:t>
            </a:r>
          </a:p>
        </p:txBody>
      </p:sp>
    </p:spTree>
    <p:extLst>
      <p:ext uri="{BB962C8B-B14F-4D97-AF65-F5344CB8AC3E}">
        <p14:creationId xmlns:p14="http://schemas.microsoft.com/office/powerpoint/2010/main" val="3161246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2809" y="1097643"/>
            <a:ext cx="7918381" cy="342850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Download the .deb packages for 64-bit architecture from archive.ubuntu.com:</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openjdk-8-jre-headless_8u45-b14-1_amd64.deb with SHA256 0f5aba8db39088283b51e00054813063173a4d8809f70033976f83e214ab56c0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openjdk-8-jre_8u45-b14-1_amd64.deb with SHA256 9ef76c4562d39432b69baf6c18f199707c5c56a5b4566847df908b7d74e15849</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openjdk-8-jdk_8u45-b14-1_amd64.deb with SHA256 6e47215cf6205aa829e6a0a64985075bd29d1f428a4006a80c9db371c2fc3c4c</a:t>
            </a:r>
          </a:p>
        </p:txBody>
      </p:sp>
    </p:spTree>
    <p:extLst>
      <p:ext uri="{BB962C8B-B14F-4D97-AF65-F5344CB8AC3E}">
        <p14:creationId xmlns:p14="http://schemas.microsoft.com/office/powerpoint/2010/main" val="3299843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with the sha256sum tool: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sha256sum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downloaded.deb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Install the packages: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update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Run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dpkg</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for each of the .deb files you downloaded, It may produce errors due to missing dependencies: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dpkg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downloaded.deb</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file} </a:t>
            </a:r>
          </a:p>
        </p:txBody>
      </p:sp>
    </p:spTree>
    <p:extLst>
      <p:ext uri="{BB962C8B-B14F-4D97-AF65-F5344CB8AC3E}">
        <p14:creationId xmlns:p14="http://schemas.microsoft.com/office/powerpoint/2010/main" val="135817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83704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Android System Programming</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lang="en-US" sz="2000" dirty="0">
                <a:latin typeface="Source Code Pro" panose="020B0509030403020204" pitchFamily="49" charset="0"/>
                <a:ea typeface="Source Code Pro" panose="020B0509030403020204" pitchFamily="49" charset="0"/>
              </a:rPr>
              <a:t>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 summary, we will cover the following topics in this lesson: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Android system programming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Overview of the Android system architecture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the third-party projects used in this course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Introduction to virtual hardware platforms</a:t>
            </a:r>
          </a:p>
        </p:txBody>
      </p:sp>
    </p:spTree>
    <p:extLst>
      <p:ext uri="{BB962C8B-B14F-4D97-AF65-F5344CB8AC3E}">
        <p14:creationId xmlns:p14="http://schemas.microsoft.com/office/powerpoint/2010/main" val="3832496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Open JDK 7 and 8</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949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fix missing dependencies: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apt-get -f install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both OpenJDK 7 and 8 installed, we can update the default Java version by running the following commands: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update-alternatives --config java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sudo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update-alternatives --config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javac</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3768890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Downloading the AOSP source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Once we have a build environment ready, we need to get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Again, refer to Google's website or the Internet to get more information.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need to download the Android 7 source code from source.android.com.</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788243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Installing repo</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AOSP consists of a large number of Git repositories, and we have to use the repo tool to manage these Git repositories.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download and install repo, we can use the following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PATH=~/bin:$PATH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curl https://storage.googleapis.com/git-repo-downloads/repo &gt; ~/bin/repo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chmod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a+x</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~/bin/repo </a:t>
            </a:r>
          </a:p>
        </p:txBody>
      </p:sp>
    </p:spTree>
    <p:extLst>
      <p:ext uri="{BB962C8B-B14F-4D97-AF65-F5344CB8AC3E}">
        <p14:creationId xmlns:p14="http://schemas.microsoft.com/office/powerpoint/2010/main" val="1499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93321"/>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a repo client and downloading the AOSP source tree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75784"/>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have the repo tool, we can initialize the repo and download the AOSP source tree by executing the following commands: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https://android.googlesource.com/platform/manifest -b android-7.1.1_r4</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216819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693321"/>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Initializing a repo client and downloading the AOSP source tree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5925"/>
            <a:ext cx="7596822" cy="2720617"/>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will take quite a long time to get the AOSP source tree. After we get the source tree, let's take a look at the top level folders: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abi</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cts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docs/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libcore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packages/  tools/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art/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dalvik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external/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libnativehelper</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pdk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bionic    developers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filelist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Makefile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prebuilts</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bootable  development  frameworks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ndk</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sdk</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build     device       hardware    out              system </a:t>
            </a:r>
          </a:p>
        </p:txBody>
      </p:sp>
    </p:spTree>
    <p:extLst>
      <p:ext uri="{BB962C8B-B14F-4D97-AF65-F5344CB8AC3E}">
        <p14:creationId xmlns:p14="http://schemas.microsoft.com/office/powerpoint/2010/main" val="2587946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your own repository mirror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usually takes a very long time to download the AOSP source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you have downloaded the AOSP source code, you have actually downloaded a specific version of the AOSP source code from the remote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have to test different configurations or versions in your development work. It is a very time-consuming task to switch to a different version or create a new copy of the AOSP source code.</a:t>
            </a:r>
          </a:p>
        </p:txBody>
      </p:sp>
    </p:spTree>
    <p:extLst>
      <p:ext uri="{BB962C8B-B14F-4D97-AF65-F5344CB8AC3E}">
        <p14:creationId xmlns:p14="http://schemas.microsoft.com/office/powerpoint/2010/main" val="2368021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as we did in the previous section, a .repo folder is created under the current folder.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take a look at the .repo folder, we can see the following contents: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manifest.xml@  repo/ </a:t>
            </a:r>
          </a:p>
        </p:txBody>
      </p:sp>
    </p:spTree>
    <p:extLst>
      <p:ext uri="{BB962C8B-B14F-4D97-AF65-F5344CB8AC3E}">
        <p14:creationId xmlns:p14="http://schemas.microsoft.com/office/powerpoint/2010/main" val="1970837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to initialize the repo data structure, we can run the repo sync command to retrieve a working copy.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look at the .repo folder again after the repo sync command, we can see that there are two project related folders created: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manifest.xml@  project-objects/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project.list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projects/ </a:t>
            </a:r>
          </a:p>
        </p:txBody>
      </p:sp>
    </p:spTree>
    <p:extLst>
      <p:ext uri="{BB962C8B-B14F-4D97-AF65-F5344CB8AC3E}">
        <p14:creationId xmlns:p14="http://schemas.microsoft.com/office/powerpoint/2010/main" val="3471006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Repo and manifest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00576AB7-93C9-4143-AC78-E9FCA97DF543}"/>
              </a:ext>
            </a:extLst>
          </p:cNvPr>
          <p:cNvPicPr>
            <a:picLocks noChangeAspect="1"/>
          </p:cNvPicPr>
          <p:nvPr/>
        </p:nvPicPr>
        <p:blipFill>
          <a:blip r:embed="rId3"/>
          <a:stretch>
            <a:fillRect/>
          </a:stretch>
        </p:blipFill>
        <p:spPr>
          <a:xfrm>
            <a:off x="1608411" y="922823"/>
            <a:ext cx="5927178" cy="3778143"/>
          </a:xfrm>
          <a:prstGeom prst="rect">
            <a:avLst/>
          </a:prstGeom>
        </p:spPr>
      </p:pic>
    </p:spTree>
    <p:extLst>
      <p:ext uri="{BB962C8B-B14F-4D97-AF65-F5344CB8AC3E}">
        <p14:creationId xmlns:p14="http://schemas.microsoft.com/office/powerpoint/2010/main" val="2773600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0620" y="45372"/>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774064"/>
            <a:ext cx="7729280" cy="389016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refer to the article from the Google website about downloading the source, you can find a section called Using a local mirror.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reveals that if you need two different configurations of the AOSP build environment, the download for two clients is larger than the size of a full mirror of the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very simple to set up a mirror as follows: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https://android.googlesource.com/mirror/manifest --mirror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101286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system programming?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we talk about what system programming is, we can start with the definition of system programming in Wikipedia: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ctr"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"System programming (or systems programming) is the activity of programming system software. The primary distinguishing characteristic of systems programming when compared to application programming is that application programming aims to produce software which provides services to the user (e.g. word processor)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687736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After we run the repo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command to initialize the repo data structure, we can run the repo sync command to retrieve a working copy.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we look at the .repo folder again after the repo sync command, we can see that there are two project related folders created: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 -F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      manifest.xml@  project-objects/  repo/</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manifests.git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project.list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projects/ </a:t>
            </a:r>
          </a:p>
        </p:txBody>
      </p:sp>
    </p:spTree>
    <p:extLst>
      <p:ext uri="{BB962C8B-B14F-4D97-AF65-F5344CB8AC3E}">
        <p14:creationId xmlns:p14="http://schemas.microsoft.com/office/powerpoint/2010/main" val="3523661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113032"/>
            <a:ext cx="7729280"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&lt;?xml version="1.0" encoding="UTF-8"?&gt;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&lt;manifest&gt;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&lt;remote  name="aosp"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fetch=".."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&lt;default revision="master"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remote="aosp"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sync-j="4"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&lt;project name="accessories/manifest"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&lt;project name="brillo/manifest"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&lt;/manifest&gt;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86611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6B9064A1-A07F-4897-949D-79BAA528318F}"/>
              </a:ext>
            </a:extLst>
          </p:cNvPr>
          <p:cNvPicPr>
            <a:picLocks noChangeAspect="1"/>
          </p:cNvPicPr>
          <p:nvPr/>
        </p:nvPicPr>
        <p:blipFill>
          <a:blip r:embed="rId3"/>
          <a:stretch>
            <a:fillRect/>
          </a:stretch>
        </p:blipFill>
        <p:spPr>
          <a:xfrm>
            <a:off x="1524361" y="938595"/>
            <a:ext cx="6095278" cy="3756497"/>
          </a:xfrm>
          <a:prstGeom prst="rect">
            <a:avLst/>
          </a:prstGeom>
        </p:spPr>
      </p:pic>
    </p:spTree>
    <p:extLst>
      <p:ext uri="{BB962C8B-B14F-4D97-AF65-F5344CB8AC3E}">
        <p14:creationId xmlns:p14="http://schemas.microsoft.com/office/powerpoint/2010/main" val="3818304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local mirror for AOSP</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7360" y="1574697"/>
            <a:ext cx="7729280"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After we have a mirror, we can check out a copy of the AOSP source from that mirror as follows: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mkdir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 $HOME/</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/master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$HOME/</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/master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init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/local/mirror/</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aosp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/platform/</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manifest.git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 sync </a:t>
            </a:r>
          </a:p>
        </p:txBody>
      </p:sp>
    </p:spTree>
    <p:extLst>
      <p:ext uri="{BB962C8B-B14F-4D97-AF65-F5344CB8AC3E}">
        <p14:creationId xmlns:p14="http://schemas.microsoft.com/office/powerpoint/2010/main" val="1935381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31937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34552"/>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set up the environment for SDK and AOSP. We built the Android emulator images for AOSP. We also tested and compared the Android images in Android SDK and AOSP.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All these steps are necessary before we continue exploring how to create our own Android system later. </a:t>
            </a:r>
          </a:p>
        </p:txBody>
      </p:sp>
    </p:spTree>
    <p:extLst>
      <p:ext uri="{BB962C8B-B14F-4D97-AF65-F5344CB8AC3E}">
        <p14:creationId xmlns:p14="http://schemas.microsoft.com/office/powerpoint/2010/main" val="3805019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entury Gothic" panose="020F0302020204030204"/>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Century Gothic" panose="020F0302020204030204"/>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9600" b="1" i="0" u="none" strike="noStrike" kern="1200" cap="none" spc="0" normalizeH="0" baseline="0" noProof="0" dirty="0">
                <a:ln>
                  <a:noFill/>
                </a:ln>
                <a:solidFill>
                  <a:srgbClr val="FFFFFF"/>
                </a:solidFill>
                <a:effectLst/>
                <a:uLnTx/>
                <a:uFillTx/>
                <a:latin typeface="Amatic SC" panose="00000500000000000000" pitchFamily="2" charset="-79"/>
                <a:ea typeface="+mj-ea"/>
                <a:cs typeface="Amatic SC" panose="00000500000000000000" pitchFamily="2" charset="-79"/>
                <a:sym typeface="Arial"/>
              </a:rPr>
              <a:t>Discovering Kernel, HAL, and Virtual Hardware</a:t>
            </a:r>
          </a:p>
        </p:txBody>
      </p:sp>
    </p:spTree>
    <p:extLst>
      <p:ext uri="{BB962C8B-B14F-4D97-AF65-F5344CB8AC3E}">
        <p14:creationId xmlns:p14="http://schemas.microsoft.com/office/powerpoint/2010/main" val="241610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Discovering Kernel, HAL, and Virtual Hardware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68175"/>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this lesson, we will cover the following topics: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Deep analysis of Android HAL using the goldfish lights service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Review the hardware specification for goldfish</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Overview about QEMU pipe implementation in the goldfish kernel</a:t>
            </a:r>
          </a:p>
        </p:txBody>
      </p:sp>
    </p:spTree>
    <p:extLst>
      <p:ext uri="{BB962C8B-B14F-4D97-AF65-F5344CB8AC3E}">
        <p14:creationId xmlns:p14="http://schemas.microsoft.com/office/powerpoint/2010/main" val="191248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96463" y="262396"/>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inside the AOSP?</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16494"/>
            <a:ext cx="7596822" cy="93551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Before we move to the details, let's take a look at the top level of the AOSP source code tree again:</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2599FB5E-0535-4E8B-9B46-ED9823A69067}"/>
              </a:ext>
            </a:extLst>
          </p:cNvPr>
          <p:cNvPicPr>
            <a:picLocks noChangeAspect="1"/>
          </p:cNvPicPr>
          <p:nvPr/>
        </p:nvPicPr>
        <p:blipFill>
          <a:blip r:embed="rId3"/>
          <a:stretch>
            <a:fillRect/>
          </a:stretch>
        </p:blipFill>
        <p:spPr>
          <a:xfrm>
            <a:off x="1114425" y="2130722"/>
            <a:ext cx="6915150" cy="2371725"/>
          </a:xfrm>
          <a:prstGeom prst="rect">
            <a:avLst/>
          </a:prstGeom>
        </p:spPr>
      </p:pic>
    </p:spTree>
    <p:extLst>
      <p:ext uri="{BB962C8B-B14F-4D97-AF65-F5344CB8AC3E}">
        <p14:creationId xmlns:p14="http://schemas.microsoft.com/office/powerpoint/2010/main" val="4246431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91876"/>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built the Android emulator in lesson 2, Setting Up the Development Environment.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order to have an overview of Android emulator HAL, we can take a look at the $OUT/system/lib/</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hw</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folder as follows: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105F1F1-782F-4371-A571-AAFCA79570CF}"/>
              </a:ext>
            </a:extLst>
          </p:cNvPr>
          <p:cNvPicPr>
            <a:picLocks noChangeAspect="1"/>
          </p:cNvPicPr>
          <p:nvPr/>
        </p:nvPicPr>
        <p:blipFill>
          <a:blip r:embed="rId3"/>
          <a:stretch>
            <a:fillRect/>
          </a:stretch>
        </p:blipFill>
        <p:spPr>
          <a:xfrm>
            <a:off x="1728951" y="2946082"/>
            <a:ext cx="5686097" cy="1636673"/>
          </a:xfrm>
          <a:prstGeom prst="rect">
            <a:avLst/>
          </a:prstGeom>
        </p:spPr>
      </p:pic>
    </p:spTree>
    <p:extLst>
      <p:ext uri="{BB962C8B-B14F-4D97-AF65-F5344CB8AC3E}">
        <p14:creationId xmlns:p14="http://schemas.microsoft.com/office/powerpoint/2010/main" val="3766116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4076615"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use the lights hardware interface as an example to explain how HAL, system services, and hardware managers work together.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B18593B5-1CED-458A-8966-FBC815BD3524}"/>
              </a:ext>
            </a:extLst>
          </p:cNvPr>
          <p:cNvPicPr>
            <a:picLocks noChangeAspect="1"/>
          </p:cNvPicPr>
          <p:nvPr/>
        </p:nvPicPr>
        <p:blipFill>
          <a:blip r:embed="rId3"/>
          <a:stretch>
            <a:fillRect/>
          </a:stretch>
        </p:blipFill>
        <p:spPr>
          <a:xfrm>
            <a:off x="4920912" y="532794"/>
            <a:ext cx="3813185" cy="4077911"/>
          </a:xfrm>
          <a:prstGeom prst="rect">
            <a:avLst/>
          </a:prstGeom>
        </p:spPr>
      </p:pic>
    </p:spTree>
    <p:extLst>
      <p:ext uri="{BB962C8B-B14F-4D97-AF65-F5344CB8AC3E}">
        <p14:creationId xmlns:p14="http://schemas.microsoft.com/office/powerpoint/2010/main" val="318788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the scope of this course?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there are two kinds of programming for Android: application programming and system programming.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Usually, it is hard to draw a line between system programming and application programming, especially for C language-based operating systems, such as Linux and all kinds of Unix system.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Android framework, the application layer is separated nicely from the rest of the system.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483503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771236"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W</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hen an application wants to access hardware resources, it has to get an instance of the hardware manager first.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goldfish lights, the code in the application may look as follows: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lights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LocalServices.getService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lights.getLight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LightsManager.LIGHT_ID_BACKLIGHT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mBacklight.setBrightness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(brightness); </a:t>
            </a:r>
          </a:p>
        </p:txBody>
      </p:sp>
    </p:spTree>
    <p:extLst>
      <p:ext uri="{BB962C8B-B14F-4D97-AF65-F5344CB8AC3E}">
        <p14:creationId xmlns:p14="http://schemas.microsoft.com/office/powerpoint/2010/main" val="1481253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Calling sequence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01F6D912-4204-4058-B108-2C82BAE4A20F}"/>
              </a:ext>
            </a:extLst>
          </p:cNvPr>
          <p:cNvPicPr>
            <a:picLocks noChangeAspect="1"/>
          </p:cNvPicPr>
          <p:nvPr/>
        </p:nvPicPr>
        <p:blipFill>
          <a:blip r:embed="rId3"/>
          <a:stretch>
            <a:fillRect/>
          </a:stretch>
        </p:blipFill>
        <p:spPr>
          <a:xfrm>
            <a:off x="1479970" y="928697"/>
            <a:ext cx="6184059" cy="3630010"/>
          </a:xfrm>
          <a:prstGeom prst="rect">
            <a:avLst/>
          </a:prstGeom>
        </p:spPr>
      </p:pic>
    </p:spTree>
    <p:extLst>
      <p:ext uri="{BB962C8B-B14F-4D97-AF65-F5344CB8AC3E}">
        <p14:creationId xmlns:p14="http://schemas.microsoft.com/office/powerpoint/2010/main" val="218539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37553"/>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lights HAL implementation can be found in the $AOSP/device/generic/goldfish/lights folder.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implement the HAL layer, the hardware vendor usually needs to implement the following three data structures: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hw_module_methods_t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hw_device_t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201373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The emulator lights Module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struct hw_module_t HAL_MODULE_INFO_SYM =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 = HARDWARE_MODULE_TAG,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.version_major =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.version_minor = 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 LIGHTS_HARDWARE_MODULE_ID,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 "Goldfish lights Module",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 "The Android Open Source Project",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.methods = &amp;lights_module_methods,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889831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3214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may notice that the method field has a pointer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lights_module_methods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inside the preceding data structure.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is defined as follows: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struct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hw_module_methods_t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lights_module_methods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.open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open_lights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711025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10830" y="2017623"/>
            <a:ext cx="237951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p>
        </p:txBody>
      </p:sp>
      <p:pic>
        <p:nvPicPr>
          <p:cNvPr id="3" name="Picture 2">
            <a:extLst>
              <a:ext uri="{FF2B5EF4-FFF2-40B4-BE49-F238E27FC236}">
                <a16:creationId xmlns:a16="http://schemas.microsoft.com/office/drawing/2014/main" id="{D7009A69-3237-43FE-828D-5018E89B454D}"/>
              </a:ext>
            </a:extLst>
          </p:cNvPr>
          <p:cNvPicPr>
            <a:picLocks noChangeAspect="1"/>
          </p:cNvPicPr>
          <p:nvPr/>
        </p:nvPicPr>
        <p:blipFill>
          <a:blip r:embed="rId3"/>
          <a:stretch>
            <a:fillRect/>
          </a:stretch>
        </p:blipFill>
        <p:spPr>
          <a:xfrm>
            <a:off x="3438239" y="45578"/>
            <a:ext cx="5584089" cy="4649514"/>
          </a:xfrm>
          <a:prstGeom prst="rect">
            <a:avLst/>
          </a:prstGeom>
        </p:spPr>
      </p:pic>
    </p:spTree>
    <p:extLst>
      <p:ext uri="{BB962C8B-B14F-4D97-AF65-F5344CB8AC3E}">
        <p14:creationId xmlns:p14="http://schemas.microsoft.com/office/powerpoint/2010/main" val="92346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lights HAL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2DFCF4BE-514C-4397-9871-8D799F331824}"/>
              </a:ext>
            </a:extLst>
          </p:cNvPr>
          <p:cNvPicPr>
            <a:picLocks noChangeAspect="1"/>
          </p:cNvPicPr>
          <p:nvPr/>
        </p:nvPicPr>
        <p:blipFill>
          <a:blip r:embed="rId3"/>
          <a:stretch>
            <a:fillRect/>
          </a:stretch>
        </p:blipFill>
        <p:spPr>
          <a:xfrm>
            <a:off x="1650124" y="928697"/>
            <a:ext cx="5843752" cy="3673996"/>
          </a:xfrm>
          <a:prstGeom prst="rect">
            <a:avLst/>
          </a:prstGeom>
        </p:spPr>
      </p:pic>
    </p:spTree>
    <p:extLst>
      <p:ext uri="{BB962C8B-B14F-4D97-AF65-F5344CB8AC3E}">
        <p14:creationId xmlns:p14="http://schemas.microsoft.com/office/powerpoint/2010/main" val="3662924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06EF1-AE92-4A92-A461-B6F71EC47A5F}"/>
              </a:ext>
            </a:extLst>
          </p:cNvPr>
          <p:cNvPicPr>
            <a:picLocks noChangeAspect="1"/>
          </p:cNvPicPr>
          <p:nvPr/>
        </p:nvPicPr>
        <p:blipFill>
          <a:blip r:embed="rId3"/>
          <a:stretch>
            <a:fillRect/>
          </a:stretch>
        </p:blipFill>
        <p:spPr>
          <a:xfrm>
            <a:off x="916747" y="39600"/>
            <a:ext cx="7310505" cy="465549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Tree>
    <p:extLst>
      <p:ext uri="{BB962C8B-B14F-4D97-AF65-F5344CB8AC3E}">
        <p14:creationId xmlns:p14="http://schemas.microsoft.com/office/powerpoint/2010/main" val="3980552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1637" y="1113032"/>
            <a:ext cx="7760726"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analyze how the application accesses light hardware, refer to the figure of the lights service calling sequence.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an application, what calls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getService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to get an instance of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lights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LocalServices.getService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LightsManager.class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lights.getLight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LightsManager.LIGHT_ID_BACKLIGHT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1715348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1637" y="1617529"/>
            <a:ext cx="7760726"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There are three files in this folder as follows.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They implement both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LightsManager</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LightsService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Light.java  LightsManager.java  LightsService.java </a:t>
            </a:r>
          </a:p>
        </p:txBody>
      </p:sp>
    </p:spTree>
    <p:extLst>
      <p:ext uri="{BB962C8B-B14F-4D97-AF65-F5344CB8AC3E}">
        <p14:creationId xmlns:p14="http://schemas.microsoft.com/office/powerpoint/2010/main" val="74345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the scope of this course?</a:t>
            </a:r>
          </a:p>
        </p:txBody>
      </p:sp>
      <p:pic>
        <p:nvPicPr>
          <p:cNvPr id="2" name="Picture 1">
            <a:extLst>
              <a:ext uri="{FF2B5EF4-FFF2-40B4-BE49-F238E27FC236}">
                <a16:creationId xmlns:a16="http://schemas.microsoft.com/office/drawing/2014/main" id="{2FC94F66-1815-4D37-905D-B7565BD4A652}"/>
              </a:ext>
            </a:extLst>
          </p:cNvPr>
          <p:cNvPicPr>
            <a:picLocks noChangeAspect="1"/>
          </p:cNvPicPr>
          <p:nvPr/>
        </p:nvPicPr>
        <p:blipFill>
          <a:blip r:embed="rId3"/>
          <a:stretch>
            <a:fillRect/>
          </a:stretch>
        </p:blipFill>
        <p:spPr>
          <a:xfrm>
            <a:off x="430924" y="1324522"/>
            <a:ext cx="8282152" cy="2760717"/>
          </a:xfrm>
          <a:prstGeom prst="rect">
            <a:avLst/>
          </a:prstGeom>
        </p:spPr>
      </p:pic>
    </p:spTree>
    <p:extLst>
      <p:ext uri="{BB962C8B-B14F-4D97-AF65-F5344CB8AC3E}">
        <p14:creationId xmlns:p14="http://schemas.microsoft.com/office/powerpoint/2010/main" val="14963112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pic>
        <p:nvPicPr>
          <p:cNvPr id="3" name="Picture 2">
            <a:extLst>
              <a:ext uri="{FF2B5EF4-FFF2-40B4-BE49-F238E27FC236}">
                <a16:creationId xmlns:a16="http://schemas.microsoft.com/office/drawing/2014/main" id="{167B9BF8-D6E0-4DED-9470-8DE24A2EA059}"/>
              </a:ext>
            </a:extLst>
          </p:cNvPr>
          <p:cNvPicPr>
            <a:picLocks noChangeAspect="1"/>
          </p:cNvPicPr>
          <p:nvPr/>
        </p:nvPicPr>
        <p:blipFill>
          <a:blip r:embed="rId3"/>
          <a:stretch>
            <a:fillRect/>
          </a:stretch>
        </p:blipFill>
        <p:spPr>
          <a:xfrm>
            <a:off x="1581150" y="928697"/>
            <a:ext cx="5981700" cy="3743325"/>
          </a:xfrm>
          <a:prstGeom prst="rect">
            <a:avLst/>
          </a:prstGeom>
        </p:spPr>
      </p:pic>
    </p:spTree>
    <p:extLst>
      <p:ext uri="{BB962C8B-B14F-4D97-AF65-F5344CB8AC3E}">
        <p14:creationId xmlns:p14="http://schemas.microsoft.com/office/powerpoint/2010/main" val="890120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E518B04A-1663-444A-A65B-50E87C3FD889}"/>
              </a:ext>
            </a:extLst>
          </p:cNvPr>
          <p:cNvPicPr>
            <a:picLocks noChangeAspect="1"/>
          </p:cNvPicPr>
          <p:nvPr/>
        </p:nvPicPr>
        <p:blipFill>
          <a:blip r:embed="rId3"/>
          <a:stretch>
            <a:fillRect/>
          </a:stretch>
        </p:blipFill>
        <p:spPr>
          <a:xfrm>
            <a:off x="2106084" y="139142"/>
            <a:ext cx="4931832" cy="4555950"/>
          </a:xfrm>
          <a:prstGeom prst="rect">
            <a:avLst/>
          </a:prstGeom>
        </p:spPr>
      </p:pic>
    </p:spTree>
    <p:extLst>
      <p:ext uri="{BB962C8B-B14F-4D97-AF65-F5344CB8AC3E}">
        <p14:creationId xmlns:p14="http://schemas.microsoft.com/office/powerpoint/2010/main" val="2022661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p>
        </p:txBody>
      </p:sp>
      <p:pic>
        <p:nvPicPr>
          <p:cNvPr id="3" name="Picture 2">
            <a:extLst>
              <a:ext uri="{FF2B5EF4-FFF2-40B4-BE49-F238E27FC236}">
                <a16:creationId xmlns:a16="http://schemas.microsoft.com/office/drawing/2014/main" id="{ED24C85A-DF63-495E-AE31-4379D842BF22}"/>
              </a:ext>
            </a:extLst>
          </p:cNvPr>
          <p:cNvPicPr>
            <a:picLocks noChangeAspect="1"/>
          </p:cNvPicPr>
          <p:nvPr/>
        </p:nvPicPr>
        <p:blipFill>
          <a:blip r:embed="rId3"/>
          <a:stretch>
            <a:fillRect/>
          </a:stretch>
        </p:blipFill>
        <p:spPr>
          <a:xfrm>
            <a:off x="1266336" y="1123129"/>
            <a:ext cx="6611327" cy="3364789"/>
          </a:xfrm>
          <a:prstGeom prst="rect">
            <a:avLst/>
          </a:prstGeom>
        </p:spPr>
      </p:pic>
    </p:spTree>
    <p:extLst>
      <p:ext uri="{BB962C8B-B14F-4D97-AF65-F5344CB8AC3E}">
        <p14:creationId xmlns:p14="http://schemas.microsoft.com/office/powerpoint/2010/main" val="3689411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6F9188F-CE2F-4BD0-8D3D-00DAA1BE9312}"/>
              </a:ext>
            </a:extLst>
          </p:cNvPr>
          <p:cNvPicPr>
            <a:picLocks noChangeAspect="1"/>
          </p:cNvPicPr>
          <p:nvPr/>
        </p:nvPicPr>
        <p:blipFill>
          <a:blip r:embed="rId3"/>
          <a:stretch>
            <a:fillRect/>
          </a:stretch>
        </p:blipFill>
        <p:spPr>
          <a:xfrm>
            <a:off x="1140208" y="139142"/>
            <a:ext cx="6863584" cy="4558776"/>
          </a:xfrm>
          <a:prstGeom prst="rect">
            <a:avLst/>
          </a:prstGeom>
        </p:spPr>
      </p:pic>
    </p:spTree>
    <p:extLst>
      <p:ext uri="{BB962C8B-B14F-4D97-AF65-F5344CB8AC3E}">
        <p14:creationId xmlns:p14="http://schemas.microsoft.com/office/powerpoint/2010/main" val="2833880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6317061E-B45B-40D3-8259-7D5390D3D659}"/>
              </a:ext>
            </a:extLst>
          </p:cNvPr>
          <p:cNvPicPr>
            <a:picLocks noChangeAspect="1"/>
          </p:cNvPicPr>
          <p:nvPr/>
        </p:nvPicPr>
        <p:blipFill rotWithShape="1">
          <a:blip r:embed="rId3"/>
          <a:srcRect t="2857" b="-1"/>
          <a:stretch/>
        </p:blipFill>
        <p:spPr>
          <a:xfrm>
            <a:off x="1107447" y="134127"/>
            <a:ext cx="6929106" cy="4560965"/>
          </a:xfrm>
          <a:prstGeom prst="rect">
            <a:avLst/>
          </a:prstGeom>
        </p:spPr>
      </p:pic>
    </p:spTree>
    <p:extLst>
      <p:ext uri="{BB962C8B-B14F-4D97-AF65-F5344CB8AC3E}">
        <p14:creationId xmlns:p14="http://schemas.microsoft.com/office/powerpoint/2010/main" val="4267663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4" name="Picture 3">
            <a:extLst>
              <a:ext uri="{FF2B5EF4-FFF2-40B4-BE49-F238E27FC236}">
                <a16:creationId xmlns:a16="http://schemas.microsoft.com/office/drawing/2014/main" id="{9E9A96A5-9663-4C02-9745-44B4EA2366A7}"/>
              </a:ext>
            </a:extLst>
          </p:cNvPr>
          <p:cNvPicPr>
            <a:picLocks noChangeAspect="1"/>
          </p:cNvPicPr>
          <p:nvPr/>
        </p:nvPicPr>
        <p:blipFill>
          <a:blip r:embed="rId3"/>
          <a:stretch>
            <a:fillRect/>
          </a:stretch>
        </p:blipFill>
        <p:spPr>
          <a:xfrm>
            <a:off x="2199898" y="0"/>
            <a:ext cx="4744204" cy="4750090"/>
          </a:xfrm>
          <a:prstGeom prst="rect">
            <a:avLst/>
          </a:prstGeom>
        </p:spPr>
      </p:pic>
    </p:spTree>
    <p:extLst>
      <p:ext uri="{BB962C8B-B14F-4D97-AF65-F5344CB8AC3E}">
        <p14:creationId xmlns:p14="http://schemas.microsoft.com/office/powerpoint/2010/main" val="710278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get_device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hw_module_t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module, char const* name)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 err;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hw_device_t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 = module-&gt;methods-&gt;open(module, name, &amp;device);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(err == 0)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light_device_t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*)device;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else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NULL;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32998211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49548"/>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inside the AOSP?</a:t>
            </a:r>
          </a:p>
        </p:txBody>
      </p:sp>
      <p:pic>
        <p:nvPicPr>
          <p:cNvPr id="3" name="Picture 2">
            <a:extLst>
              <a:ext uri="{FF2B5EF4-FFF2-40B4-BE49-F238E27FC236}">
                <a16:creationId xmlns:a16="http://schemas.microsoft.com/office/drawing/2014/main" id="{869B0A95-49FD-433A-BCE5-655A45ACFA01}"/>
              </a:ext>
            </a:extLst>
          </p:cNvPr>
          <p:cNvPicPr>
            <a:picLocks noChangeAspect="1"/>
          </p:cNvPicPr>
          <p:nvPr/>
        </p:nvPicPr>
        <p:blipFill>
          <a:blip r:embed="rId3"/>
          <a:stretch>
            <a:fillRect/>
          </a:stretch>
        </p:blipFill>
        <p:spPr>
          <a:xfrm>
            <a:off x="1298546" y="707730"/>
            <a:ext cx="6546907" cy="3987362"/>
          </a:xfrm>
          <a:prstGeom prst="rect">
            <a:avLst/>
          </a:prstGeom>
        </p:spPr>
      </p:pic>
    </p:spTree>
    <p:extLst>
      <p:ext uri="{BB962C8B-B14F-4D97-AF65-F5344CB8AC3E}">
        <p14:creationId xmlns:p14="http://schemas.microsoft.com/office/powerpoint/2010/main" val="70922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system service and hardware manager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Finally, let's look at the implementation of the native method,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finalize_native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static void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finalize_native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JNIEnv</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env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jobject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clazz</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jlong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ptr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Devices* devices = (Devices*)</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ptr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(devices == NULL)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free(devices);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442177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16540" y="2026169"/>
            <a:ext cx="38089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kernel and hardware</a:t>
            </a:r>
          </a:p>
        </p:txBody>
      </p:sp>
      <p:pic>
        <p:nvPicPr>
          <p:cNvPr id="2" name="Picture 1">
            <a:extLst>
              <a:ext uri="{FF2B5EF4-FFF2-40B4-BE49-F238E27FC236}">
                <a16:creationId xmlns:a16="http://schemas.microsoft.com/office/drawing/2014/main" id="{E8222D30-D0B0-4634-9C3B-6A595E234578}"/>
              </a:ext>
            </a:extLst>
          </p:cNvPr>
          <p:cNvPicPr>
            <a:picLocks noChangeAspect="1"/>
          </p:cNvPicPr>
          <p:nvPr/>
        </p:nvPicPr>
        <p:blipFill>
          <a:blip r:embed="rId3"/>
          <a:stretch>
            <a:fillRect/>
          </a:stretch>
        </p:blipFill>
        <p:spPr>
          <a:xfrm>
            <a:off x="3909848" y="139142"/>
            <a:ext cx="5021333" cy="4471886"/>
          </a:xfrm>
          <a:prstGeom prst="rect">
            <a:avLst/>
          </a:prstGeom>
        </p:spPr>
      </p:pic>
    </p:spTree>
    <p:extLst>
      <p:ext uri="{BB962C8B-B14F-4D97-AF65-F5344CB8AC3E}">
        <p14:creationId xmlns:p14="http://schemas.microsoft.com/office/powerpoint/2010/main" val="313842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Kernel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 we know, Android uses the Linux kernel. Linux was developed by Linus Torvalds in 1991. The current Linux kernel is maintained by the Linux Kernel Organization Inc.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latest mainline kernel releases can be found at https://www.kernel.org.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Android uses a slightly customized Linux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885159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Android emulator hardware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Unlike real hardware, most Android emulator hardware interfaces are emulated using QEMU, which is a popular open source emulator engine used by many open source projects.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Android development team customized QEMU and added a virtual hardware platform called goldfish.</a:t>
            </a:r>
          </a:p>
        </p:txBody>
      </p:sp>
    </p:spTree>
    <p:extLst>
      <p:ext uri="{BB962C8B-B14F-4D97-AF65-F5344CB8AC3E}">
        <p14:creationId xmlns:p14="http://schemas.microsoft.com/office/powerpoint/2010/main" val="13652640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platform bus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architecture diagram for goldfish, we have a detailed diagram for the kernel and goldfish hardware.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see that all goldfish devices are enumerated through the goldfish platform bus.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platform bus is a special device that is capable of enumerating other platform devices found on the system to the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895575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 device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One of the most important emulated devices in goldfish hardware is the QEMU pipe device.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 special device that is totally specific to QEMU, but allows guest processes to communicate directly with the emulator with extremely high performance.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is achieved by avoiding any in-kernel memory copies, relying on the fact that QEMU can access guest memory at runtime (under proper conditions controlled by the kernel).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710218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audio device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9499"/>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goldfish audio device implements a virtual sound card with the following properties: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Stereo output at fixed 44.1 kHz frequency, using signed 16-bit samples, This is mandatory.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Mono input at fixed 8 kHz frequency, using signed 16-bit samples, This is optional.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958191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serial port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63576"/>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following table defines goldfish serial port registers: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99C6F68F-09C6-4961-981E-963A0512AA81}"/>
              </a:ext>
            </a:extLst>
          </p:cNvPr>
          <p:cNvPicPr>
            <a:picLocks noChangeAspect="1"/>
          </p:cNvPicPr>
          <p:nvPr/>
        </p:nvPicPr>
        <p:blipFill>
          <a:blip r:embed="rId3"/>
          <a:stretch>
            <a:fillRect/>
          </a:stretch>
        </p:blipFill>
        <p:spPr>
          <a:xfrm>
            <a:off x="1652074" y="1757620"/>
            <a:ext cx="5839851" cy="2802592"/>
          </a:xfrm>
          <a:prstGeom prst="rect">
            <a:avLst/>
          </a:prstGeom>
        </p:spPr>
      </p:pic>
    </p:spTree>
    <p:extLst>
      <p:ext uri="{BB962C8B-B14F-4D97-AF65-F5344CB8AC3E}">
        <p14:creationId xmlns:p14="http://schemas.microsoft.com/office/powerpoint/2010/main" val="2023687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serial port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CMD I/O register is used to send various commands to the device, identified by the following values:</a:t>
            </a:r>
          </a:p>
          <a:p>
            <a:pPr marR="0" lvl="0"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0x00 CMD_INT_DISABLE   Disable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0x01 CMD_INT_ENABLE    Enable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0x02 CMD_WRITE_BUFFER  Write buffer from kernel to device. </a:t>
            </a:r>
          </a:p>
          <a:p>
            <a:pPr marR="0" lvl="0"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0x03 CMD_READ_BUFFER   Read buffer from device to kernel.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86509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Goldfish kernel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Goldfish kernel can be downloaded from the AOSP source repository.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download and build the kernel source code using the following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clone https://android.googlesource.com/kernel/goldfish.git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cd goldfish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git checkout -b android-goldfish-3.10 origin/android-goldfish-3.10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i386_ranchu_defconfig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make </a:t>
            </a:r>
          </a:p>
        </p:txBody>
      </p:sp>
    </p:spTree>
    <p:extLst>
      <p:ext uri="{BB962C8B-B14F-4D97-AF65-F5344CB8AC3E}">
        <p14:creationId xmlns:p14="http://schemas.microsoft.com/office/powerpoint/2010/main" val="2064966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6" name="Picture 5">
            <a:extLst>
              <a:ext uri="{FF2B5EF4-FFF2-40B4-BE49-F238E27FC236}">
                <a16:creationId xmlns:a16="http://schemas.microsoft.com/office/drawing/2014/main" id="{5340A7BE-B38C-42F6-A723-D41FD5B60AE1}"/>
              </a:ext>
            </a:extLst>
          </p:cNvPr>
          <p:cNvPicPr>
            <a:picLocks noChangeAspect="1"/>
          </p:cNvPicPr>
          <p:nvPr/>
        </p:nvPicPr>
        <p:blipFill>
          <a:blip r:embed="rId3"/>
          <a:stretch>
            <a:fillRect/>
          </a:stretch>
        </p:blipFill>
        <p:spPr>
          <a:xfrm>
            <a:off x="1225198" y="42862"/>
            <a:ext cx="6693604" cy="4652230"/>
          </a:xfrm>
          <a:prstGeom prst="rect">
            <a:avLst/>
          </a:prstGeom>
        </p:spPr>
      </p:pic>
    </p:spTree>
    <p:extLst>
      <p:ext uri="{BB962C8B-B14F-4D97-AF65-F5344CB8AC3E}">
        <p14:creationId xmlns:p14="http://schemas.microsoft.com/office/powerpoint/2010/main" val="147521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81456" y="2222834"/>
            <a:ext cx="141070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pic>
        <p:nvPicPr>
          <p:cNvPr id="3" name="Picture 2">
            <a:extLst>
              <a:ext uri="{FF2B5EF4-FFF2-40B4-BE49-F238E27FC236}">
                <a16:creationId xmlns:a16="http://schemas.microsoft.com/office/drawing/2014/main" id="{341E01AA-995D-4E60-BFC6-80C935FD38AA}"/>
              </a:ext>
            </a:extLst>
          </p:cNvPr>
          <p:cNvPicPr>
            <a:picLocks noChangeAspect="1"/>
          </p:cNvPicPr>
          <p:nvPr/>
        </p:nvPicPr>
        <p:blipFill>
          <a:blip r:embed="rId3"/>
          <a:stretch>
            <a:fillRect/>
          </a:stretch>
        </p:blipFill>
        <p:spPr>
          <a:xfrm>
            <a:off x="2377244" y="146368"/>
            <a:ext cx="6584036" cy="4502369"/>
          </a:xfrm>
          <a:prstGeom prst="rect">
            <a:avLst/>
          </a:prstGeom>
        </p:spPr>
      </p:pic>
    </p:spTree>
    <p:extLst>
      <p:ext uri="{BB962C8B-B14F-4D97-AF65-F5344CB8AC3E}">
        <p14:creationId xmlns:p14="http://schemas.microsoft.com/office/powerpoint/2010/main" val="2542176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QEMU pipe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8781"/>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access_with_param</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fails, it will use the following sequence to transfer data through the QEMU pipe device: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write_channel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(&lt;channel&gt;)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write_address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(&lt;buffer-address&gt;)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REG_SIZE    = &lt;buffer-size&gt;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REG_CMD     = CMD_WRITE_BUFFER/CMD_READ_BUFFER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status = REG_STATUS </a:t>
            </a:r>
          </a:p>
        </p:txBody>
      </p:sp>
    </p:spTree>
    <p:extLst>
      <p:ext uri="{BB962C8B-B14F-4D97-AF65-F5344CB8AC3E}">
        <p14:creationId xmlns:p14="http://schemas.microsoft.com/office/powerpoint/2010/main" val="905377730"/>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25014</TotalTime>
  <Words>28891</Words>
  <Application>Microsoft Office PowerPoint</Application>
  <PresentationFormat>On-screen Show (16:9)</PresentationFormat>
  <Paragraphs>1596</Paragraphs>
  <Slides>214</Slides>
  <Notes>207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214</vt:i4>
      </vt:variant>
    </vt:vector>
  </HeadingPairs>
  <TitlesOfParts>
    <vt:vector size="227" baseType="lpstr">
      <vt:lpstr>Amatic SC</vt:lpstr>
      <vt:lpstr>Arial</vt:lpstr>
      <vt:lpstr>Calibri</vt:lpstr>
      <vt:lpstr>Calibri Light</vt:lpstr>
      <vt:lpstr>Century Gothic</vt:lpstr>
      <vt:lpstr>Gill Sans MT</vt:lpstr>
      <vt:lpstr>Gill Sans MT Condensed</vt:lpstr>
      <vt:lpstr>Palatino Linotype</vt:lpstr>
      <vt:lpstr>Poppins Bold</vt:lpstr>
      <vt:lpstr>Source Code Pro</vt:lpstr>
      <vt:lpstr>walsheim</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515</cp:revision>
  <dcterms:modified xsi:type="dcterms:W3CDTF">2022-03-25T17:44:36Z</dcterms:modified>
</cp:coreProperties>
</file>